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10362895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00D4FF"/>
                </a:solidFill>
              </a:defRPr>
            </a:pPr>
            <a:r>
              <a:t>嵌入式与人工智能</a:t>
            </a:r>
          </a:p>
          <a:p>
            <a:pPr algn="ctr">
              <a:defRPr sz="2800">
                <a:solidFill>
                  <a:srgbClr val="FFFFFF"/>
                </a:solidFill>
              </a:defRPr>
            </a:pPr>
            <a:r>
              <a:t>第一章：课程导入与单片机基础</a:t>
            </a:r>
            <a:br/>
            <a:r>
              <a:t>授课教师：李茂奎老师</a:t>
            </a:r>
            <a:br/>
            <a:r>
              <a:t>2026年春季学期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单片机发展历程（1）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1976年：Intel发布8048，4位单片机时代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首次将CPU、RAM、ROM集成在一块芯片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1980年代：8位单片机黄金时代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Intel MCS-51（8051）成为经典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Motorola 6805、Zilog Z8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广泛应用于家电、汽车、工业控制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1990年代：16位单片机兴起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TI MSP430（超低功耗）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Microchip PIC系列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单片机发展历程（2）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2000年代：32位单片机普及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ARM Cortex-M系列崛起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STM32成为主流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性能大幅提升，价格持续下降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2010年代：物联网时代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ESP8266/ESP32（WiFi + 蓝牙）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Nordic nRF52（低功耗蓝牙）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联网能力成为标配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2020年代：AIoT时代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边缘AI芯片（TinyML）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RISC-V架构兴起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单片机系统架构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+-------------------------------+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|        中央处理器 CPU          |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|  ALU（运算器）+ 控制器 + 寄存器 |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+-------------------------------+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|  存储系统：程序存储器 + 数据存储器 |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+-------------------------------+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|  外设接口：GPIO、UART、SPI、I2C |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|            Timer、PWM、ADC     |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+-------------------------------+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|  总线系统：数据总线+地址总线+控制总线|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+-------------------------------+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常用通信接口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UART（通用异步收发器）：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两线制：TX（发送）、RX（接收）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应用：调试打印、GPS模块、蓝牙模块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I2C（集成电路总线）：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两线制：SDA（数据）、SCL（时钟）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特点：多主从、地址寻址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应用：传感器、EEPROM、OLED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SPI（串行外设接口）：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四线制：MOSI、MISO、SCK、CS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特点：全双工、高速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应用：Flash、SD卡、显示屏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为什么选择ESP32？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ESP32芯片特点：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双核处理器（240MHz）- 性能强劲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WiFi + 蓝牙双模 - 联网能力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低功耗设计 - 适合电池供电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丰富外设接口 - GPIO、ADC、DAC、SPI、I2C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价格亲民（~20元）- 性价比高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ESP32-S3（我们使用的型号）：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AI指令集加速 - 支持边缘AI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USB OTG - 直接连接电脑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更好的安全特性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开发环境介绍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Arduino IDE：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优点：简单易用、生态丰富、教程多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适合：初学者、快速原型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ESP-IDF（官方开发框架）：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优点：功能完整、性能最优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适合：专业开发、产品级应用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PlatformIO：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优点：跨平台、VSCode插件、代码补全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适合：进阶用户、大型项目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本课程使用：Arduino IDE + VSCode + PlatformIO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课程所需硬件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必备硬件（约100元）：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ESP32-S3开发板 x1（35元）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ESP32-CAM x1（30元）- 图像实验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麦克风模块 x1（15元）- 语音实验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传感器套件（加速度计、温湿度等）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面包板 + 杜邦线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软件工具：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Arduino IDE（免费）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VSCode + PlatformIO（免费）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Edge Impulse账号（免费）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本章小结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✓ 了解了课程安排和考核方式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✓ 认识了四次工业革命的历史脉络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 =&gt; 技术变革重塑世界格局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✓ 学习了单片机的发展历程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 =&gt; 从4位到32位，从孤立到智能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✓ 掌握了单片机的基本体系结构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 =&gt; CPU、存储器、外设接口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✓ 认识了ESP32和开发环境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 =&gt; 为后续学习打下基础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下一章预告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第二章：ESP32硬件平台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内容预告：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ESP32芯片详细架构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GPIO原理与操作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第一个程序：Blink（点灯）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开发环境搭建实战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实验内容：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实验1：环境搭建与GPIO控制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LED流水灯、按键检测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记得带上电脑和开发板！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10362895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00D4FF"/>
                </a:solidFill>
              </a:defRPr>
            </a:pPr>
            <a:r>
              <a:t>谢谢！</a:t>
            </a:r>
          </a:p>
          <a:p>
            <a:pPr algn="ctr">
              <a:defRPr sz="2800">
                <a:solidFill>
                  <a:srgbClr val="FFFFFF"/>
                </a:solidFill>
              </a:defRPr>
            </a:pPr>
            <a:r>
              <a:t>Questions?</a:t>
            </a:r>
            <a:br/>
            <a:br/>
            <a:r>
              <a:t>课程网站：http://migoai.cn</a:t>
            </a:r>
            <a:br/>
            <a:r>
              <a:t>实验室：知新楼 C518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本章目录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一、课程介绍与教学安排（20分钟）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二、四次工业革命与智能时代（25分钟）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三、单片机发展历程（25分钟）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四、单片机体系结构（30分钟）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五、ESP32概述与开发环境（15分钟）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六、实验演示与互动（5分钟）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课程基本信息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课程名称：嵌入式与人工智能（Embedded AI / tinyML）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授课教师：李茂奎老师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上课地点：知新楼 C518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上课时间：双周周二 14:00-16:00 | 每周周五 10:00-12:00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课程性质：专业选修课 | 项目驱动 | 团队协作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教学周数：17周（含项目实践）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团队规模：3人/组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考核方式：项目答辩 + 实物展示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考核方式详解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成绩构成：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过程评价（40%）：周报告 + 课堂参与 + 团队协作 + 中期汇报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成果评价（60%）：实验报告（20%）+ 项目成果（30%）+ 答辩表现（10%）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项目评价维度：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创新性（20%）、完成度（30%）、技术深度（20%）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展示效果（15%）、文档质量（15%）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竞赛激励：获奖可兑换课程成绩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关键时间节点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3月20日（第4周）：组队完成，3人一组，自由组合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4月24日（第9周）：项目方案截止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 提交内容：技术方案 + 进度规划，课堂分享创意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5月22日（第13周）：中期汇报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 汇报内容：进度、存在问题、解决方案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6月19日：材料提交截止（论文+PPT+视频+实物+代码+网页）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6月24日：课程答辩，专家团评审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四次工业革命概览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第一次工业革命（1760s）：蒸汽机、火车、轮船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蒸汽时代，成就日不落帝国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第二次工业革命（1870s）：电力、内燃机、飞机、汽车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电气时代，美国赶超英国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第三次工业革命（二战后）：计算机、航空、原子能、遗传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信息时代、自动化时代，美国世界霸主地位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第四次工业革命（2000s）：人工智能、新能源、量子、VR/AR、生物技术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=&gt; 智能时代，谁将引领未来？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未来已来：关键技术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人工智能与机器学习：深度学习、神经网络、边缘计算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物联网（IoT）与移动互联：万物互联、5G/6G通信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VR / AR / MR：虚拟现实、增强现实、混合现实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3D打印、机器人、工业4.0：智能制造、柔性生产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云计算与边缘计算：云端大脑 + 边缘智能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中国智造2025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我们的优势：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量子通信技术领先、AI应用落地快、完整的制造业产业链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面临的挑战：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核心芯片、基础软件仍有差距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原创性基础研究需要加强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高端人才缺口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我们的机遇：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新基建（5G、数据中心、AI）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双循环发展战略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产学研深度融合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1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什么是单片机？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4592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定义：将CPU、存储器、I/O接口集成在一块芯片上的微型计算机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核心组成：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CPU（中央处理器）- 大脑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RAM（随机存储器）- 临时记忆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ROM（只读存储器）- 永久程序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I/O接口 - 与外界的交互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Timer（定时器）- 时间管理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  ADC/DAC - 模拟数字转换</a:t>
            </a: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</a:p>
          <a:p>
            <a:pPr>
              <a:spcBef>
                <a:spcPts val="1200"/>
              </a:spcBef>
              <a:defRPr sz="2400">
                <a:solidFill>
                  <a:srgbClr val="FFFFFF"/>
                </a:solidFill>
              </a:defRPr>
            </a:pPr>
            <a:r>
              <a:t>特点：体积小、功耗低、成本低、可靠性高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