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0"/>
            <a:ext cx="11277295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ESP32S3 + OpenCloud/IoT云平台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84048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C8E6FF"/>
                </a:solidFill>
              </a:defRPr>
            </a:pPr>
            <a:r>
              <a:t>热门开源项目汇总与教学应用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94360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B4D2F0"/>
                </a:solidFill>
              </a:defRPr>
            </a:pPr>
            <a:r>
              <a:t>2026年3月6日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三、视觉识别与NVR类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本地AI视频监控解决方案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Frigate - 本地AI视频监控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Star数：20k+  |  近6个月增长：+4,000 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增长速度：🔥🔥🔥🔥 爆发式增长（近3月增长最快）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仓库地址：github.com/blakeblackshear/frigate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实时物体检测（OpenCV + TensorFlow）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仅在必要时进行AI检测，节省资源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低延迟 WebRTC &amp; MSE 实时预览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24/7 录像、RTSP 转发、MQTT集成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【硬件要求】推荐 GPU 或 AI 加速器（Coral TPU）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【ESP32S3集成】支持 ESP32-CAM 作为摄像头输入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  本地AI视频监控热门项目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四、开发框架与SDK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官方与社区开发工具链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ESP-IDF vs Arduino-ESP32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【ESP-IDF - 官方开发框架】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Star数：14k+  |  支持 ESP32/S3/P4/C3/C6/H2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FreeRTOS + 完整网络协议栈 + AI加速指令支持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适合：底层开发、性能优化、商业产品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【Arduino-ESP32 - Arduino核心】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Star数：14k+  |  支持所有ESP32系列芯片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Arduino IDE 生态，示例丰富，入门友好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ESP32S3特性：USB OTG、AI指令集、LCD/Camera接口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适合：快速原型、教学入门、创客项目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【选择建议】教学入门用Arduino，进阶学习用ESP-IDF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  ESP-IDF和Arduino都是必学工具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五、室内定位与传感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蓝牙信标定位解决方案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ESPresense - 室内定位节点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Star数：3k+  |  近3个月增长：+400 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增长速度：🔥🔥🔥 快速增长（新兴热点）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仓库地址：github.com/ESPresense/ESPresense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蓝牙信标检测，房间级定位精度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MQTT 上报位置，Home Assistant 集成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支持 Apple AirTag、Tile、手环等设备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【ESP32S3优势】蓝牙性能更好，支持更多同时连接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【适用场景】智能家居人员定位、资产追踪、养老陪护监测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  室内定位新兴应用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六、ESP32S3云平台课程项目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分级教学项目设计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课程项目推荐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71600"/>
          <a:ext cx="1127729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459"/>
                <a:gridCol w="2255459"/>
                <a:gridCol w="2255459"/>
                <a:gridCol w="2255459"/>
                <a:gridCol w="2255459"/>
              </a:tblGrid>
              <a:tr h="731520"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级别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项目名称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硬件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平台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时长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入门级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温度监测上云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ESP32S3+DHT22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ESPHome+HA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2周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入门级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智能开关控制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ESP32S3+继电器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Tasmota+HA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2周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中级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MQTT物联网平台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ESP32S3+多传感器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ThingsBoard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4周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中级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摄像头监控系统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ESP32S3+摄像头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Frigate+HA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4周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高级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智能家居中枢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多ESP32S3节点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HA+ESPHome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8周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高级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工业IoT监测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ESP32S3+工业传感器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ThingsBoard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8周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总结与建议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ESP32S3 + OpenCloud 生态趋势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核心趋势与建议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【生态发展趋势】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000">
                <a:solidFill>
                  <a:srgbClr val="1E1E1E"/>
                </a:solidFill>
              </a:defRPr>
            </a:pPr>
            <a:r>
              <a:t>✅ Home Assistant 生态最完善：ESPHome + Frigate + 3000+ 集成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✅ ThingsBoard 企业级首选：SCADA、规则引擎、多租户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✅ Tasmota/ESPHome 降低门槛：无需编程，YAML配置即可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✅ 本地隐私成为主流：Frigate、Home Assistant 都强调本地AI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✅ ESP32S3 AI能力增强：支持语音唤醒、图像识别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【最值得关注（增长最快）】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🔥 Frigate - 本地AI视频监控，增长爆发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🔥 ESPHome - 无代码ESP32开发，快速增长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🔥 ESPresense - 室内定位新兴热点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【教学建议】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入门：ESPHome + Home Assistant（最简单）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进阶：ThingsBoard + MQTT（学协议）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高级：ESP-IDF + 自建平台（底层原理）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增长速度排行榜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近3个月GitHub Star增长统计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GitHub热门仓库链接汇总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【IoT云平台】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000">
                <a:solidFill>
                  <a:srgbClr val="1E1E1E"/>
                </a:solidFill>
              </a:defRPr>
            </a:pPr>
            <a:r>
              <a:t>● Home Assistant Core：github.com/home-assistant/core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ThingsBoard：github.com/thingsboard/thingsboard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openHAB：github.com/openhab/openhab-addons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【固件工具】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Tasmota：github.com/arendst/Tasmota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ESPHome：github.com/esphome/esphome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【AI视觉与框架】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Frigate：github.com/blakeblackshear/frigate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ESP-IDF：github.com/espressif/esp-idf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000">
                <a:solidFill>
                  <a:srgbClr val="1E1E1E"/>
                </a:solidFill>
              </a:defRPr>
            </a:pPr>
            <a:r>
              <a:t>● Arduino-ESP32：github.com/espressif/arduino-esp32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ESPresense：github.com/ESPresense/ESPresense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完整报告：http://migoai.cn/esp32s3_cloud_projects.md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增长速度排行榜 TOP 8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71600"/>
          <a:ext cx="11277295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459"/>
                <a:gridCol w="2255459"/>
                <a:gridCol w="2255459"/>
                <a:gridCol w="2255459"/>
                <a:gridCol w="2255459"/>
              </a:tblGrid>
              <a:tr h="731520"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排名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项目名称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近3月增长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总Star数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趋势</a:t>
                      </a:r>
                    </a:p>
                  </a:txBody>
                  <a:tcPr>
                    <a:solidFill>
                      <a:srgbClr val="FF950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Home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+2,500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77k+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🔥🔥🔥🔥 极速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Frigate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+2,000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20k+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🔥🔥🔥🔥 爆发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ThingsBoard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+1,500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18k+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 快速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+800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9k+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 快速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Tasmota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+600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22k+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 稳定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ESPresense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+400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3k+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🔥🔥🔥 新兴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ESP-IDF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+400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14k+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 稳定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1E1E1E"/>
                          </a:solidFill>
                        </a:defRPr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Arduino-ESP32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+350 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14k+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1E1E1E"/>
                          </a:solidFill>
                        </a:defRPr>
                      </a:pPr>
                      <a:r>
                        <a:t>🔥🔥 稳定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一、IoT 云平台框架类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企业级物联网平台解决方案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ThingsBoard - 企业级IoT平台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Star数：18k+  |  增长速度：🔥🔥🔥 持续快速增长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仓库地址：github.com/thingsboard/thingsboard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设备管理、实时数据收集、可视化仪表板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规则引擎（Rule Engine）、SCADA系统集成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支持 MQTT、CoAP、HTTP 协议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告警通知（邮件、短信、APP推送）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【适用场景】智能家居、工业监控、农业物联网、能源管理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Home Assistant - 开源智能家居平台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Star数：77k+  |  增长速度：🔥🔥🔥🔥 极速增长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活跃贡献者：3000+  |  月下载量：100万+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仓库地址：github.com/home-assistant/core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本地控制，隐私优先 - 无需依赖云端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支持 3000+ 设备集成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ESPHome 原生支持 ESP32/ESP8266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内置 MQTT 代理、Node-RED 可视化编程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【ESP32S3集成】ESPHome YAML配置 + Home Assistant 自动发现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  生态最完善，强烈推荐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628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84FF"/>
                </a:solidFill>
              </a:defRPr>
            </a:pPr>
            <a:r>
              <a:t>二、固件与设备管理类</a:t>
            </a:r>
          </a:p>
          <a:p>
            <a:pPr algn="l">
              <a:spcBef>
                <a:spcPts val="2000"/>
              </a:spcBef>
              <a:defRPr sz="2400">
                <a:solidFill>
                  <a:srgbClr val="1E1E1E"/>
                </a:solidFill>
              </a:defRPr>
            </a:pPr>
            <a:r>
              <a:t>降低开发门槛的固件解决方案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Tasmota - ESP设备替代固件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Star数：22k+  |  支持设备模板：1000+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近6个月增长：+1,200 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仓库地址：github.com/arendst/Tasmota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WebUI 配置界面，无需编程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OTA 更新、定时器和规则自动化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支持 MQTT、HTTP、Serial、KNX 控制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完全本地控制，无需云端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【ESP32S3支持】完全支持，包括蓝牙BLE网关、以太网、摄像头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  零代码快速部署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8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t>ESPHome - 固件生成器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09441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【项目概况】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Star数：9k+  |  月活跃设备数：200万+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近3个月增长：+800 ⭐  |  快速增长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仓库地址：github.com/esphome/esphome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【核心特性】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YAML 配置驱动，无需编程经验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300+ 组件支持，自动 OTA 更新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Home Assistant 原生集成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● 支持 AI 语音（麦克风 + Voice Assistant）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</a:p>
          <a:p>
            <a:pPr>
              <a:spcBef>
                <a:spcPts val="1200"/>
              </a:spcBef>
              <a:spcAft>
                <a:spcPts val="600"/>
              </a:spcAft>
              <a:defRPr sz="2200">
                <a:solidFill>
                  <a:srgbClr val="1E1E1E"/>
                </a:solidFill>
              </a:defRPr>
            </a:pPr>
            <a:r>
              <a:t>【优势】与 Home Assistant 完美配合，最适合教学入门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>
                <a:solidFill>
                  <a:srgbClr val="808080"/>
                </a:solidFill>
              </a:defRPr>
            </a:pPr>
            <a:r>
              <a:t>教学价值：⭐⭐⭐⭐⭐  无代码ESP32开发首选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