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封面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🎓 嵌入式与人工智能</a:t>
            </a:r>
          </a:p>
          <a:p>
            <a:pPr>
              <a:spcAft>
                <a:spcPts val="800"/>
              </a:spcAft>
              <a:defRPr sz="2000"/>
            </a:pPr>
            <a:r>
              <a:t>Embedded Systems &amp; AI</a:t>
            </a:r>
          </a:p>
          <a:p/>
          <a:p>
            <a:pPr>
              <a:spcAft>
                <a:spcPts val="800"/>
              </a:spcAft>
              <a:defRPr sz="2000"/>
            </a:pPr>
            <a:r>
              <a:t>第1周：课程导入与单片机基础</a:t>
            </a:r>
          </a:p>
          <a:p>
            <a:pPr>
              <a:spcAft>
                <a:spcPts val="800"/>
              </a:spcAft>
              <a:defRPr sz="2000"/>
            </a:pPr>
            <a:r>
              <a:t>授课教师：李茂奎老师</a:t>
            </a:r>
          </a:p>
          <a:p>
            <a:pPr>
              <a:spcAft>
                <a:spcPts val="800"/>
              </a:spcAft>
              <a:defRPr sz="2000"/>
            </a:pPr>
            <a:r>
              <a:t>2026春季学期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考核方式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📊 考核方式</a:t>
            </a:r>
          </a:p>
          <a:p>
            <a:pPr>
              <a:spcAft>
                <a:spcPts val="800"/>
              </a:spcAft>
              <a:defRPr sz="2000"/>
            </a:pPr>
            <a:r>
              <a:t>期末项目答辩   60%</a:t>
            </a:r>
          </a:p>
          <a:p>
            <a:pPr>
              <a:spcAft>
                <a:spcPts val="800"/>
              </a:spcAft>
              <a:defRPr sz="2000"/>
            </a:pPr>
            <a:r>
              <a:t>• 功能完整性  20%</a:t>
            </a:r>
          </a:p>
          <a:p>
            <a:pPr>
              <a:spcAft>
                <a:spcPts val="800"/>
              </a:spcAft>
              <a:defRPr sz="2000"/>
            </a:pPr>
            <a:r>
              <a:t>• AI技术深度 20%</a:t>
            </a:r>
          </a:p>
          <a:p>
            <a:pPr>
              <a:spcAft>
                <a:spcPts val="800"/>
              </a:spcAft>
              <a:defRPr sz="2000"/>
            </a:pPr>
            <a:r>
              <a:t>• 演示效果    10%</a:t>
            </a:r>
          </a:p>
          <a:p>
            <a:pPr>
              <a:spcAft>
                <a:spcPts val="800"/>
              </a:spcAft>
              <a:defRPr sz="2000"/>
            </a:pPr>
            <a:r>
              <a:t>• 答辩表现    10%</a:t>
            </a:r>
          </a:p>
          <a:p>
            <a:pPr>
              <a:spcAft>
                <a:spcPts val="800"/>
              </a:spcAft>
              <a:defRPr sz="2000"/>
            </a:pPr>
            <a:r>
              <a:t>实验报告     30%</a:t>
            </a:r>
          </a:p>
          <a:p>
            <a:pPr>
              <a:spcAft>
                <a:spcPts val="800"/>
              </a:spcAft>
              <a:defRPr sz="2000"/>
            </a:pPr>
            <a:r>
              <a:t>课堂参与     10%</a:t>
            </a:r>
          </a:p>
          <a:p>
            <a:pPr>
              <a:spcAft>
                <a:spcPts val="800"/>
              </a:spcAft>
              <a:defRPr sz="2000"/>
            </a:pPr>
            <a:r>
              <a:t>🏆 额外奖励：</a:t>
            </a:r>
          </a:p>
          <a:p>
            <a:pPr>
              <a:spcAft>
                <a:spcPts val="800"/>
              </a:spcAft>
              <a:defRPr sz="2000"/>
            </a:pPr>
            <a:r>
              <a:t>参加竞赛并获奖 → 可兑换课程成绩</a:t>
            </a:r>
          </a:p>
          <a:p>
            <a:pPr>
              <a:spcAft>
                <a:spcPts val="800"/>
              </a:spcAft>
              <a:defRPr sz="2000"/>
            </a:pPr>
            <a:r>
              <a:t>优秀项目 → 推荐参加大学生创新创业大赛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开发环境介绍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🔧 开发环境</a:t>
            </a:r>
          </a:p>
          <a:p>
            <a:pPr>
              <a:spcAft>
                <a:spcPts val="800"/>
              </a:spcAft>
              <a:defRPr sz="2000"/>
            </a:pPr>
            <a:r>
              <a:t>硬件                      软件</a:t>
            </a:r>
          </a:p>
          <a:p>
            <a:pPr>
              <a:spcAft>
                <a:spcPts val="800"/>
              </a:spcAft>
              <a:defRPr sz="2000"/>
            </a:pPr>
            <a:r>
              <a:t>• 立创实战派ESP32S3        • Arduino IDE</a:t>
            </a:r>
          </a:p>
          <a:p>
            <a:pPr>
              <a:spcAft>
                <a:spcPts val="800"/>
              </a:spcAft>
              <a:defRPr sz="2000"/>
            </a:pPr>
            <a:r>
              <a:t>开发板                    (编程环境)</a:t>
            </a:r>
          </a:p>
          <a:p>
            <a:pPr>
              <a:spcAft>
                <a:spcPts val="800"/>
              </a:spcAft>
              <a:defRPr sz="2000"/>
            </a:pPr>
            <a:r>
              <a:t>• USB数据线               • VS Code + PlatformIO</a:t>
            </a:r>
          </a:p>
          <a:p>
            <a:pPr>
              <a:spcAft>
                <a:spcPts val="800"/>
              </a:spcAft>
              <a:defRPr sz="2000"/>
            </a:pPr>
            <a:r>
              <a:t>(Type-C)                  (可选)</a:t>
            </a:r>
          </a:p>
          <a:p>
            <a:pPr>
              <a:spcAft>
                <a:spcPts val="800"/>
              </a:spcAft>
              <a:defRPr sz="2000"/>
            </a:pPr>
            <a:r>
              <a:t>• 电脑（自备）            • Edge Impulse</a:t>
            </a:r>
          </a:p>
          <a:p>
            <a:pPr>
              <a:spcAft>
                <a:spcPts val="800"/>
              </a:spcAft>
              <a:defRPr sz="2000"/>
            </a:pPr>
            <a:r>
              <a:t>(AI模型训练)</a:t>
            </a:r>
          </a:p>
          <a:p>
            <a:pPr>
              <a:spcAft>
                <a:spcPts val="800"/>
              </a:spcAft>
              <a:defRPr sz="2000"/>
            </a:pPr>
            <a:r>
              <a:t>💰 硬件费用：约 100-150元（开发板+配件）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实验1 - 开发环境搭建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🔬 实验1：开发环境搭建</a:t>
            </a:r>
          </a:p>
          <a:p>
            <a:pPr>
              <a:spcAft>
                <a:spcPts val="800"/>
              </a:spcAft>
              <a:defRPr sz="2000"/>
            </a:pPr>
            <a:r>
              <a:t>实验目的：</a:t>
            </a:r>
          </a:p>
          <a:p>
            <a:pPr>
              <a:spcAft>
                <a:spcPts val="800"/>
              </a:spcAft>
              <a:defRPr sz="2000"/>
            </a:pPr>
            <a:r>
              <a:t>• 安装Arduino IDE</a:t>
            </a:r>
          </a:p>
          <a:p>
            <a:pPr>
              <a:spcAft>
                <a:spcPts val="800"/>
              </a:spcAft>
              <a:defRPr sz="2000"/>
            </a:pPr>
            <a:r>
              <a:t>• 配置ESP32开发板支持</a:t>
            </a:r>
          </a:p>
          <a:p>
            <a:pPr>
              <a:spcAft>
                <a:spcPts val="800"/>
              </a:spcAft>
              <a:defRPr sz="2000"/>
            </a:pPr>
            <a:r>
              <a:t>• 成功上传第一个程序到开发板</a:t>
            </a:r>
          </a:p>
          <a:p>
            <a:pPr>
              <a:spcAft>
                <a:spcPts val="800"/>
              </a:spcAft>
              <a:defRPr sz="2000"/>
            </a:pPr>
            <a:r>
              <a:t>📝 实验步骤：</a:t>
            </a:r>
          </a:p>
          <a:p>
            <a:pPr>
              <a:spcAft>
                <a:spcPts val="800"/>
              </a:spcAft>
              <a:defRPr sz="2000"/>
            </a:pPr>
            <a:r>
              <a:t>Step 1: 下载Arduino IDE</a:t>
            </a:r>
          </a:p>
          <a:p>
            <a:pPr>
              <a:spcAft>
                <a:spcPts val="800"/>
              </a:spcAft>
              <a:defRPr sz="2000"/>
            </a:pPr>
            <a:r>
              <a:t>https://www.arduino.cc/en/software</a:t>
            </a:r>
          </a:p>
          <a:p>
            <a:pPr>
              <a:spcAft>
                <a:spcPts val="800"/>
              </a:spcAft>
              <a:defRPr sz="2000"/>
            </a:pPr>
            <a:r>
              <a:t>Step 2: 添加ESP32开发板管理器URL</a:t>
            </a:r>
          </a:p>
          <a:p>
            <a:pPr>
              <a:spcAft>
                <a:spcPts val="800"/>
              </a:spcAft>
              <a:defRPr sz="2000"/>
            </a:pPr>
            <a:r>
              <a:t>文件 → 首选项 → 附加开发板管理器URL</a:t>
            </a:r>
          </a:p>
          <a:p>
            <a:pPr>
              <a:spcAft>
                <a:spcPts val="800"/>
              </a:spcAft>
              <a:defRPr sz="2000"/>
            </a:pPr>
            <a:r>
              <a:t>https://dl.espressif.com/dl/package_esp32_index.json</a:t>
            </a:r>
          </a:p>
          <a:p>
            <a:pPr>
              <a:spcAft>
                <a:spcPts val="800"/>
              </a:spcAft>
              <a:defRPr sz="2000"/>
            </a:pPr>
            <a:r>
              <a:t>Step 3: 安装ESP32开发板</a:t>
            </a:r>
          </a:p>
          <a:p>
            <a:pPr>
              <a:spcAft>
                <a:spcPts val="800"/>
              </a:spcAft>
              <a:defRPr sz="2000"/>
            </a:pPr>
            <a:r>
              <a:t>工具 → 开发板 → 开发板管理器 → 搜索ESP32 → 安装</a:t>
            </a:r>
          </a:p>
          <a:p>
            <a:pPr>
              <a:spcAft>
                <a:spcPts val="800"/>
              </a:spcAft>
              <a:defRPr sz="2000"/>
            </a:pPr>
            <a:r>
              <a:t>Step 4: 选择开发板</a:t>
            </a:r>
          </a:p>
          <a:p>
            <a:pPr>
              <a:spcAft>
                <a:spcPts val="800"/>
              </a:spcAft>
              <a:defRPr sz="2000"/>
            </a:pPr>
            <a:r>
              <a:t>工具 → 开发板 → ESP32 Arduino → "ESP32S3 Dev Module"</a:t>
            </a:r>
          </a:p>
          <a:p>
            <a:pPr>
              <a:spcAft>
                <a:spcPts val="800"/>
              </a:spcAft>
              <a:defRPr sz="2000"/>
            </a:pPr>
            <a:r>
              <a:t>Step 5: 上传Hello World程序</a:t>
            </a:r>
          </a:p>
          <a:p>
            <a:pPr>
              <a:spcAft>
                <a:spcPts val="800"/>
              </a:spcAft>
              <a:defRPr sz="2000"/>
            </a:pPr>
            <a:r>
              <a:t>文件 → 示例 → 01.Basics → Blink</a:t>
            </a:r>
          </a:p>
          <a:p>
            <a:pPr>
              <a:spcAft>
                <a:spcPts val="800"/>
              </a:spcAft>
              <a:defRPr sz="2000"/>
            </a:pPr>
            <a:r>
              <a:t>上传 → 观察LED闪烁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Blink代码解析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💻 Blink代码解析</a:t>
            </a:r>
          </a:p>
          <a:p>
            <a:pPr>
              <a:spcAft>
                <a:spcPts val="800"/>
              </a:spcAft>
              <a:defRPr sz="2000"/>
            </a:pPr>
            <a:r>
              <a:t>void setup() {          // 只执行一次</a:t>
            </a:r>
          </a:p>
          <a:p>
            <a:pPr>
              <a:spcAft>
                <a:spcPts val="800"/>
              </a:spcAft>
              <a:defRPr sz="2000"/>
            </a:pPr>
            <a:r>
              <a:t>pinMode(LED_BUILTIN, OUTPUT);  // 设置引脚模式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void loop() {           // 无限循环</a:t>
            </a:r>
          </a:p>
          <a:p>
            <a:pPr>
              <a:spcAft>
                <a:spcPts val="800"/>
              </a:spcAft>
              <a:defRPr sz="2000"/>
            </a:pPr>
            <a:r>
              <a:t>digitalWrite(LED_BUILTIN, HIGH);  // LED亮</a:t>
            </a:r>
          </a:p>
          <a:p>
            <a:pPr>
              <a:spcAft>
                <a:spcPts val="800"/>
              </a:spcAft>
              <a:defRPr sz="2000"/>
            </a:pPr>
            <a:r>
              <a:t>delay(1000);               // 等待1000ms</a:t>
            </a:r>
          </a:p>
          <a:p>
            <a:pPr>
              <a:spcAft>
                <a:spcPts val="800"/>
              </a:spcAft>
              <a:defRPr sz="2000"/>
            </a:pPr>
            <a:r>
              <a:t>digitalWrite(LED_BUILTIN, LOW);   // LED灭</a:t>
            </a:r>
          </a:p>
          <a:p>
            <a:pPr>
              <a:spcAft>
                <a:spcPts val="800"/>
              </a:spcAft>
              <a:defRPr sz="2000"/>
            </a:pPr>
            <a:r>
              <a:t>delay(1000);               // 等待1000ms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📌 关键函数：</a:t>
            </a:r>
          </a:p>
          <a:p>
            <a:pPr>
              <a:spcAft>
                <a:spcPts val="800"/>
              </a:spcAft>
              <a:defRPr sz="2000"/>
            </a:pPr>
            <a:r>
              <a:t>• pinMode(引脚, 模式)</a:t>
            </a:r>
          </a:p>
          <a:p>
            <a:pPr>
              <a:spcAft>
                <a:spcPts val="800"/>
              </a:spcAft>
              <a:defRPr sz="2000"/>
            </a:pPr>
            <a:r>
              <a:t>模式：INPUT / OUTPUT / INPUT_PULLUP</a:t>
            </a:r>
          </a:p>
          <a:p>
            <a:pPr>
              <a:spcAft>
                <a:spcPts val="800"/>
              </a:spcAft>
              <a:defRPr sz="2000"/>
            </a:pPr>
            <a:r>
              <a:t>• digitalWrite(引脚, 电平)</a:t>
            </a:r>
          </a:p>
          <a:p>
            <a:pPr>
              <a:spcAft>
                <a:spcPts val="800"/>
              </a:spcAft>
              <a:defRPr sz="2000"/>
            </a:pPr>
            <a:r>
              <a:t>电平：HIGH (3.3V) / LOW (0V)</a:t>
            </a:r>
          </a:p>
          <a:p>
            <a:pPr>
              <a:spcAft>
                <a:spcPts val="800"/>
              </a:spcAft>
              <a:defRPr sz="2000"/>
            </a:pPr>
            <a:r>
              <a:t>• delay(毫秒)</a:t>
            </a:r>
          </a:p>
          <a:p>
            <a:pPr>
              <a:spcAft>
                <a:spcPts val="800"/>
              </a:spcAft>
              <a:defRPr sz="2000"/>
            </a:pPr>
            <a:r>
              <a:t>等待指定毫秒数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常见问题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⚠️ 常见问题与解决</a:t>
            </a:r>
          </a:p>
          <a:p>
            <a:pPr>
              <a:spcAft>
                <a:spcPts val="800"/>
              </a:spcAft>
              <a:defRPr sz="2000"/>
            </a:pPr>
            <a:r>
              <a:t>问题1: 上传失败，显示 "Failed to connect to ESP32"</a:t>
            </a:r>
          </a:p>
          <a:p>
            <a:pPr>
              <a:spcAft>
                <a:spcPts val="800"/>
              </a:spcAft>
              <a:defRPr sz="2000"/>
            </a:pPr>
            <a:r>
              <a:t>解决：</a:t>
            </a:r>
          </a:p>
          <a:p>
            <a:pPr>
              <a:spcAft>
                <a:spcPts val="800"/>
              </a:spcAft>
              <a:defRPr sz="2000"/>
            </a:pPr>
            <a:r>
              <a:t>• 按住BOOT按钮，点击RESET，松开BOOT</a:t>
            </a:r>
          </a:p>
          <a:p>
            <a:pPr>
              <a:spcAft>
                <a:spcPts val="800"/>
              </a:spcAft>
              <a:defRPr sz="2000"/>
            </a:pPr>
            <a:r>
              <a:t>• 或者安装CH343驱动</a:t>
            </a:r>
          </a:p>
          <a:p>
            <a:pPr>
              <a:spcAft>
                <a:spcPts val="800"/>
              </a:spcAft>
              <a:defRPr sz="2000"/>
            </a:pPr>
            <a:r>
              <a:t>• 检查USB线是否支持数据传输</a:t>
            </a:r>
          </a:p>
          <a:p>
            <a:pPr>
              <a:spcAft>
                <a:spcPts val="800"/>
              </a:spcAft>
              <a:defRPr sz="2000"/>
            </a:pPr>
            <a:r>
              <a:t>问题2: 找不到开发板端口</a:t>
            </a:r>
          </a:p>
          <a:p>
            <a:pPr>
              <a:spcAft>
                <a:spcPts val="800"/>
              </a:spcAft>
              <a:defRPr sz="2000"/>
            </a:pPr>
            <a:r>
              <a:t>解决：</a:t>
            </a:r>
          </a:p>
          <a:p>
            <a:pPr>
              <a:spcAft>
                <a:spcPts val="800"/>
              </a:spcAft>
              <a:defRPr sz="2000"/>
            </a:pPr>
            <a:r>
              <a:t>• Windows: 安装CH343/CP2102驱动</a:t>
            </a:r>
          </a:p>
          <a:p>
            <a:pPr>
              <a:spcAft>
                <a:spcPts val="800"/>
              </a:spcAft>
              <a:defRPr sz="2000"/>
            </a:pPr>
            <a:r>
              <a:t>• Mac: 需要审批系统偏好设置</a:t>
            </a:r>
          </a:p>
          <a:p>
            <a:pPr>
              <a:spcAft>
                <a:spcPts val="800"/>
              </a:spcAft>
              <a:defRPr sz="2000"/>
            </a:pPr>
            <a:r>
              <a:t>• Linux: 添加用户到dialout组</a:t>
            </a:r>
          </a:p>
          <a:p>
            <a:pPr>
              <a:spcAft>
                <a:spcPts val="800"/>
              </a:spcAft>
              <a:defRPr sz="2000"/>
            </a:pPr>
            <a:r>
              <a:t>sudo usermod -a -G dialout $USER</a:t>
            </a:r>
          </a:p>
          <a:p>
            <a:pPr>
              <a:spcAft>
                <a:spcPts val="800"/>
              </a:spcAft>
              <a:defRPr sz="2000"/>
            </a:pPr>
            <a:r>
              <a:t>问题3: 编译报错 "esp32 board not found"</a:t>
            </a:r>
          </a:p>
          <a:p>
            <a:pPr>
              <a:spcAft>
                <a:spcPts val="800"/>
              </a:spcAft>
              <a:defRPr sz="2000"/>
            </a:pPr>
            <a:r>
              <a:t>解决：</a:t>
            </a:r>
          </a:p>
          <a:p>
            <a:pPr>
              <a:spcAft>
                <a:spcPts val="800"/>
              </a:spcAft>
              <a:defRPr sz="2000"/>
            </a:pPr>
            <a:r>
              <a:t>• 工具 → 开发板 → 开发板管理器</a:t>
            </a:r>
          </a:p>
          <a:p>
            <a:pPr>
              <a:spcAft>
                <a:spcPts val="800"/>
              </a:spcAft>
              <a:defRPr sz="2000"/>
            </a:pPr>
            <a:r>
              <a:t>• 搜索esp32，重新安装</a:t>
            </a:r>
          </a:p>
          <a:p>
            <a:pPr>
              <a:spcAft>
                <a:spcPts val="800"/>
              </a:spcAft>
              <a:defRPr sz="2000"/>
            </a:pPr>
            <a:r>
              <a:t>💡 建议：遇到问题先百度/Google，大部分问题都有答案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下周预告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📅 下周预告</a:t>
            </a:r>
          </a:p>
          <a:p>
            <a:pPr>
              <a:spcAft>
                <a:spcPts val="800"/>
              </a:spcAft>
              <a:defRPr sz="2000"/>
            </a:pPr>
            <a:r>
              <a:t>🎵 ESP32音乐灯光秀 🎵</a:t>
            </a:r>
          </a:p>
          <a:p>
            <a:pPr>
              <a:spcAft>
                <a:spcPts val="800"/>
              </a:spcAft>
              <a:defRPr sz="2000"/>
            </a:pPr>
            <a:r>
              <a:t>🔊 播放音乐</a:t>
            </a:r>
          </a:p>
          <a:p>
            <a:pPr>
              <a:spcAft>
                <a:spcPts val="800"/>
              </a:spcAft>
              <a:defRPr sz="2000"/>
            </a:pPr>
            <a:r>
              <a:t>💡 LED随节拍闪烁</a:t>
            </a:r>
          </a:p>
          <a:p>
            <a:pPr>
              <a:spcAft>
                <a:spcPts val="800"/>
              </a:spcAft>
              <a:defRPr sz="2000"/>
            </a:pPr>
            <a:r>
              <a:t>ESP32-S3 + PWM控制</a:t>
            </a:r>
          </a:p>
          <a:p>
            <a:pPr>
              <a:spcAft>
                <a:spcPts val="800"/>
              </a:spcAft>
              <a:defRPr sz="2000"/>
            </a:pPr>
            <a:r>
              <a:t>📚 下周内容：</a:t>
            </a:r>
          </a:p>
          <a:p>
            <a:pPr>
              <a:spcAft>
                <a:spcPts val="800"/>
              </a:spcAft>
              <a:defRPr sz="2000"/>
            </a:pPr>
            <a:r>
              <a:t>• ESP32芯片架构详解</a:t>
            </a:r>
          </a:p>
          <a:p>
            <a:pPr>
              <a:spcAft>
                <a:spcPts val="800"/>
              </a:spcAft>
              <a:defRPr sz="2000"/>
            </a:pPr>
            <a:r>
              <a:t>• GPIO工作原理</a:t>
            </a:r>
          </a:p>
          <a:p>
            <a:pPr>
              <a:spcAft>
                <a:spcPts val="800"/>
              </a:spcAft>
              <a:defRPr sz="2000"/>
            </a:pPr>
            <a:r>
              <a:t>• PWM控制灯光亮度</a:t>
            </a:r>
          </a:p>
          <a:p>
            <a:pPr>
              <a:spcAft>
                <a:spcPts val="800"/>
              </a:spcAft>
              <a:defRPr sz="2000"/>
            </a:pPr>
            <a:r>
              <a:t>📦 下周实验：</a:t>
            </a:r>
          </a:p>
          <a:p>
            <a:pPr>
              <a:spcAft>
                <a:spcPts val="800"/>
              </a:spcAft>
              <a:defRPr sz="2000"/>
            </a:pPr>
            <a:r>
              <a:t>• GPIO控制LED闪烁</a:t>
            </a:r>
          </a:p>
          <a:p>
            <a:pPr>
              <a:spcAft>
                <a:spcPts val="800"/>
              </a:spcAft>
              <a:defRPr sz="2000"/>
            </a:pPr>
            <a:r>
              <a:t>• PWM控制灯光呼吸效果</a:t>
            </a:r>
          </a:p>
          <a:p>
            <a:pPr>
              <a:spcAft>
                <a:spcPts val="800"/>
              </a:spcAft>
              <a:defRPr sz="2000"/>
            </a:pPr>
            <a:r>
              <a:t>🔥 预习问题：</a:t>
            </a:r>
          </a:p>
          <a:p>
            <a:pPr>
              <a:spcAft>
                <a:spcPts val="800"/>
              </a:spcAft>
              <a:defRPr sz="2000"/>
            </a:pPr>
            <a:r>
              <a:t>"LED是怎么知道什么时候该亮的？"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结束页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🎓 第1周结束</a:t>
            </a:r>
          </a:p>
          <a:p>
            <a:pPr>
              <a:spcAft>
                <a:spcPts val="800"/>
              </a:spcAft>
              <a:defRPr sz="2000"/>
            </a:pPr>
            <a:r>
              <a:t>课程导入与单片机基础</a:t>
            </a:r>
          </a:p>
          <a:p>
            <a:pPr>
              <a:spcAft>
                <a:spcPts val="800"/>
              </a:spcAft>
              <a:defRPr sz="2000"/>
            </a:pPr>
            <a:r>
              <a:t>💬 记住：</a:t>
            </a:r>
          </a:p>
          <a:p>
            <a:pPr>
              <a:spcAft>
                <a:spcPts val="800"/>
              </a:spcAft>
              <a:defRPr sz="2000"/>
            </a:pPr>
            <a:r>
              <a:t>单片机 = 把电脑做进芯片里</a:t>
            </a:r>
          </a:p>
          <a:p>
            <a:pPr>
              <a:spcAft>
                <a:spcPts val="800"/>
              </a:spcAft>
              <a:defRPr sz="2000"/>
            </a:pPr>
            <a:r>
              <a:t>嵌入式AI = 让设备能感知+思考</a:t>
            </a:r>
          </a:p>
          <a:p>
            <a:pPr>
              <a:spcAft>
                <a:spcPts val="800"/>
              </a:spcAft>
              <a:defRPr sz="2000"/>
            </a:pPr>
            <a:r>
              <a:t>你们这学期将创造奇迹</a:t>
            </a:r>
          </a:p>
          <a:p>
            <a:pPr>
              <a:spcAft>
                <a:spcPts val="800"/>
              </a:spcAft>
              <a:defRPr sz="2000"/>
            </a:pPr>
            <a:r>
              <a:t>同学们，下周见！👋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四个问题导入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🤔 四个问题 🤔</a:t>
            </a:r>
          </a:p>
          <a:p>
            <a:pPr>
              <a:spcAft>
                <a:spcPts val="800"/>
              </a:spcAft>
              <a:defRPr sz="2000"/>
            </a:pPr>
            <a:r>
              <a:t>1️⃣ 这些智能设备是怎么"思考"的？</a:t>
            </a:r>
          </a:p>
          <a:p>
            <a:pPr>
              <a:spcAft>
                <a:spcPts val="800"/>
              </a:spcAft>
              <a:defRPr sz="2000"/>
            </a:pPr>
            <a:r>
              <a:t>2️⃣ 它们和普通的电脑有什么区别？</a:t>
            </a:r>
          </a:p>
          <a:p>
            <a:pPr>
              <a:spcAft>
                <a:spcPts val="800"/>
              </a:spcAft>
              <a:defRPr sz="2000"/>
            </a:pPr>
            <a:r>
              <a:t>3️⃣ 什么是"单片机"？</a:t>
            </a:r>
          </a:p>
          <a:p>
            <a:pPr>
              <a:spcAft>
                <a:spcPts val="800"/>
              </a:spcAft>
              <a:defRPr sz="2000"/>
            </a:pPr>
            <a:r>
              <a:t>4️⃣ 这学期结束，你们能做出什么？</a:t>
            </a:r>
          </a:p>
          <a:p>
            <a:pPr>
              <a:spcAft>
                <a:spcPts val="800"/>
              </a:spcAft>
              <a:defRPr sz="2000"/>
            </a:pPr>
            <a:r>
              <a:t>👇 点击观看演示 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开场Demo - 智能设备视频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🎬 开场Demo：智能设备秀</a:t>
            </a:r>
          </a:p>
          <a:p>
            <a:pPr>
              <a:spcAft>
                <a:spcPts val="800"/>
              </a:spcAft>
              <a:defRPr sz="2000"/>
            </a:pPr>
            <a:r>
              <a:t>[播放视频区域]</a:t>
            </a:r>
          </a:p>
          <a:p>
            <a:pPr>
              <a:spcAft>
                <a:spcPts val="800"/>
              </a:spcAft>
              <a:defRPr sz="2000"/>
            </a:pPr>
            <a:r>
              <a:t>智能音箱 / 机器人 / 智能家居</a:t>
            </a:r>
          </a:p>
          <a:p>
            <a:pPr>
              <a:spcAft>
                <a:spcPts val="800"/>
              </a:spcAft>
              <a:defRPr sz="2000"/>
            </a:pPr>
            <a:r>
              <a:t>物料：投影仪+音箱       引导语：</a:t>
            </a:r>
          </a:p>
          <a:p>
            <a:pPr>
              <a:spcAft>
                <a:spcPts val="800"/>
              </a:spcAft>
              <a:defRPr sz="2000"/>
            </a:pPr>
            <a:r>
              <a:t>时长：5分钟             "这学期结束，你们也能做出</a:t>
            </a:r>
          </a:p>
          <a:p>
            <a:pPr>
              <a:spcAft>
                <a:spcPts val="800"/>
              </a:spcAft>
              <a:defRPr sz="2000"/>
            </a:pPr>
            <a:r>
              <a:t>类似的项目"</a:t>
            </a:r>
          </a:p>
          <a:p>
            <a:pPr>
              <a:spcAft>
                <a:spcPts val="800"/>
              </a:spcAft>
              <a:defRPr sz="2000"/>
            </a:pPr>
            <a:r>
              <a:t>📍 视频来源建议：</a:t>
            </a:r>
          </a:p>
          <a:p>
            <a:pPr>
              <a:spcAft>
                <a:spcPts val="800"/>
              </a:spcAft>
              <a:defRPr sz="2000"/>
            </a:pPr>
            <a:r>
              <a:t>• 波士顿动力Atlas机器人演示</a:t>
            </a:r>
          </a:p>
          <a:p>
            <a:pPr>
              <a:spcAft>
                <a:spcPts val="800"/>
              </a:spcAft>
              <a:defRPr sz="2000"/>
            </a:pPr>
            <a:r>
              <a:t>• 小米小爱同学对话演示</a:t>
            </a:r>
          </a:p>
          <a:p>
            <a:pPr>
              <a:spcAft>
                <a:spcPts val="800"/>
              </a:spcAft>
              <a:defRPr sz="2000"/>
            </a:pPr>
            <a:r>
              <a:t>• 特斯拉工厂机器人视频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单片机是什么？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📖 什么是单片机？</a:t>
            </a:r>
          </a:p>
          <a:p>
            <a:pPr>
              <a:spcAft>
                <a:spcPts val="800"/>
              </a:spcAft>
              <a:defRPr sz="2000"/>
            </a:pPr>
            <a:r>
              <a:t>💻 电脑                    📱 单片机</a:t>
            </a:r>
          </a:p>
          <a:p>
            <a:pPr>
              <a:spcAft>
                <a:spcPts val="800"/>
              </a:spcAft>
              <a:defRPr sz="2000"/>
            </a:pPr>
            <a:r>
              <a:t>• 通用计算               • 专用控制</a:t>
            </a:r>
          </a:p>
          <a:p>
            <a:pPr>
              <a:spcAft>
                <a:spcPts val="800"/>
              </a:spcAft>
              <a:defRPr sz="2000"/>
            </a:pPr>
            <a:r>
              <a:t>• 强大CPU                • 集成CPU+外设</a:t>
            </a:r>
          </a:p>
          <a:p>
            <a:pPr>
              <a:spcAft>
                <a:spcPts val="800"/>
              </a:spcAft>
              <a:defRPr sz="2000"/>
            </a:pPr>
            <a:r>
              <a:t>• 大内存                 • 小内存</a:t>
            </a:r>
          </a:p>
          <a:p>
            <a:pPr>
              <a:spcAft>
                <a:spcPts val="800"/>
              </a:spcAft>
              <a:defRPr sz="2000"/>
            </a:pPr>
            <a:r>
              <a:t>• 大屏幕                 • 可能没有屏幕</a:t>
            </a:r>
          </a:p>
          <a:p>
            <a:pPr>
              <a:spcAft>
                <a:spcPts val="800"/>
              </a:spcAft>
              <a:defRPr sz="2000"/>
            </a:pPr>
            <a:r>
              <a:t>• 贵                     • 便宜（几元~几百元）</a:t>
            </a:r>
          </a:p>
          <a:p>
            <a:pPr>
              <a:spcAft>
                <a:spcPts val="800"/>
              </a:spcAft>
              <a:defRPr sz="2000"/>
            </a:pPr>
            <a:r>
              <a:t>VS</a:t>
            </a:r>
          </a:p>
          <a:p>
            <a:pPr>
              <a:spcAft>
                <a:spcPts val="800"/>
              </a:spcAft>
              <a:defRPr sz="2000"/>
            </a:pPr>
            <a:r>
              <a:t>单片机 = CPU + 内存 + 输入/输出设备 集成在一块芯片</a:t>
            </a:r>
          </a:p>
          <a:p>
            <a:pPr>
              <a:spcAft>
                <a:spcPts val="800"/>
              </a:spcAft>
              <a:defRPr sz="2000"/>
            </a:pPr>
            <a:r>
              <a:t>"把一个小型电脑做进一块芯片里"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单片机发展史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📜 单片机发展历程</a:t>
            </a:r>
          </a:p>
          <a:p>
            <a:pPr>
              <a:spcAft>
                <a:spcPts val="800"/>
              </a:spcAft>
              <a:defRPr sz="2000"/>
            </a:pPr>
            <a:r>
              <a:t>1970s   ████████   4位/8位单片机诞生</a:t>
            </a:r>
          </a:p>
          <a:p>
            <a:pPr>
              <a:spcAft>
                <a:spcPts val="800"/>
              </a:spcAft>
              <a:defRPr sz="2000"/>
            </a:pPr>
            <a:r>
              <a:t>Intel 4004 (1971)</a:t>
            </a:r>
          </a:p>
          <a:p>
            <a:pPr>
              <a:spcAft>
                <a:spcPts val="800"/>
              </a:spcAft>
              <a:defRPr sz="2000"/>
            </a:pPr>
            <a:r>
              <a:t>第一款商用微处理器</a:t>
            </a:r>
          </a:p>
          <a:p>
            <a:pPr>
              <a:spcAft>
                <a:spcPts val="800"/>
              </a:spcAft>
              <a:defRPr sz="2000"/>
            </a:pPr>
            <a:r>
              <a:t>1980s   ████████████   8051时代</a:t>
            </a:r>
          </a:p>
          <a:p>
            <a:pPr>
              <a:spcAft>
                <a:spcPts val="800"/>
              </a:spcAft>
              <a:defRPr sz="2000"/>
            </a:pPr>
            <a:r>
              <a:t>Intel 8051 (1980)</a:t>
            </a:r>
          </a:p>
          <a:p>
            <a:pPr>
              <a:spcAft>
                <a:spcPts val="800"/>
              </a:spcAft>
              <a:defRPr sz="2000"/>
            </a:pPr>
            <a:r>
              <a:t>经典8位单片机</a:t>
            </a:r>
          </a:p>
          <a:p>
            <a:pPr>
              <a:spcAft>
                <a:spcPts val="800"/>
              </a:spcAft>
              <a:defRPr sz="2000"/>
            </a:pPr>
            <a:r>
              <a:t>2000s   ███████████████   AVR / PIC / ARM时代</a:t>
            </a:r>
          </a:p>
          <a:p>
            <a:pPr>
              <a:spcAft>
                <a:spcPts val="800"/>
              </a:spcAft>
              <a:defRPr sz="2000"/>
            </a:pPr>
            <a:r>
              <a:t>更强性能、更多外设</a:t>
            </a:r>
          </a:p>
          <a:p>
            <a:pPr>
              <a:spcAft>
                <a:spcPts val="800"/>
              </a:spcAft>
              <a:defRPr sz="2000"/>
            </a:pPr>
            <a:r>
              <a:t>2010s   ████████████████████   32位时代</a:t>
            </a:r>
          </a:p>
          <a:p>
            <a:pPr>
              <a:spcAft>
                <a:spcPts val="800"/>
              </a:spcAft>
              <a:defRPr sz="2000"/>
            </a:pPr>
            <a:r>
              <a:t>ESP32 / STM32</a:t>
            </a:r>
          </a:p>
          <a:p>
            <a:pPr>
              <a:spcAft>
                <a:spcPts val="800"/>
              </a:spcAft>
              <a:defRPr sz="2000"/>
            </a:pPr>
            <a:r>
              <a:t>WiFi+蓝牙+AI加速</a:t>
            </a:r>
          </a:p>
          <a:p>
            <a:pPr>
              <a:spcAft>
                <a:spcPts val="800"/>
              </a:spcAft>
              <a:defRPr sz="2000"/>
            </a:pPr>
            <a:r>
              <a:t>2020s   ███████████████████████████   AIoT时代</a:t>
            </a:r>
          </a:p>
          <a:p>
            <a:pPr>
              <a:spcAft>
                <a:spcPts val="800"/>
              </a:spcAft>
              <a:defRPr sz="2000"/>
            </a:pPr>
            <a:r>
              <a:t>嵌入式+人工智能</a:t>
            </a:r>
          </a:p>
          <a:p>
            <a:pPr>
              <a:spcAft>
                <a:spcPts val="800"/>
              </a:spcAft>
              <a:defRPr sz="2000"/>
            </a:pPr>
            <a:r>
              <a:t>ESP32-S3 / RISC-V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四次工业革命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🏭 四次工业革命</a:t>
            </a:r>
          </a:p>
          <a:p>
            <a:pPr>
              <a:spcAft>
                <a:spcPts val="800"/>
              </a:spcAft>
              <a:defRPr sz="2000"/>
            </a:pPr>
            <a:r>
              <a:t>1️⃣ 工业1.0     蒸汽机时代 (1760-1840)</a:t>
            </a:r>
          </a:p>
          <a:p>
            <a:pPr>
              <a:spcAft>
                <a:spcPts val="800"/>
              </a:spcAft>
              <a:defRPr sz="2000"/>
            </a:pPr>
            <a:r>
              <a:t>机械替代人工</a:t>
            </a:r>
          </a:p>
          <a:p>
            <a:pPr>
              <a:spcAft>
                <a:spcPts val="800"/>
              </a:spcAft>
              <a:defRPr sz="2000"/>
            </a:pPr>
            <a:r>
              <a:t>2️⃣ 工业2.0     电气时代 (1870-1914)</a:t>
            </a:r>
          </a:p>
          <a:p>
            <a:pPr>
              <a:spcAft>
                <a:spcPts val="800"/>
              </a:spcAft>
              <a:defRPr sz="2000"/>
            </a:pPr>
            <a:r>
              <a:t>电力+大规模生产</a:t>
            </a:r>
          </a:p>
          <a:p>
            <a:pPr>
              <a:spcAft>
                <a:spcPts val="800"/>
              </a:spcAft>
              <a:defRPr sz="2000"/>
            </a:pPr>
            <a:r>
              <a:t>3️⃣ 工业3.0     信息时代 (1960-2000)</a:t>
            </a:r>
          </a:p>
          <a:p>
            <a:pPr>
              <a:spcAft>
                <a:spcPts val="800"/>
              </a:spcAft>
              <a:defRPr sz="2000"/>
            </a:pPr>
            <a:r>
              <a:t>电子+自动化+计算机</a:t>
            </a:r>
          </a:p>
          <a:p>
            <a:pPr>
              <a:spcAft>
                <a:spcPts val="800"/>
              </a:spcAft>
              <a:defRPr sz="2000"/>
            </a:pPr>
            <a:r>
              <a:t>4️⃣ 工业4.0     智能时代 (2010-至今)</a:t>
            </a:r>
          </a:p>
          <a:p>
            <a:pPr>
              <a:spcAft>
                <a:spcPts val="800"/>
              </a:spcAft>
              <a:defRPr sz="2000"/>
            </a:pPr>
            <a:r>
              <a:t>AI+IoT+机器人+大数据</a:t>
            </a:r>
          </a:p>
          <a:p>
            <a:pPr>
              <a:spcAft>
                <a:spcPts val="800"/>
              </a:spcAft>
              <a:defRPr sz="2000"/>
            </a:pPr>
            <a:r>
              <a:t>🔑 关键洞察：</a:t>
            </a:r>
          </a:p>
          <a:p>
            <a:pPr>
              <a:spcAft>
                <a:spcPts val="800"/>
              </a:spcAft>
              <a:defRPr sz="2000"/>
            </a:pPr>
            <a:r>
              <a:t>我们正处于工业4.0时代</a:t>
            </a:r>
          </a:p>
          <a:p>
            <a:pPr>
              <a:spcAft>
                <a:spcPts val="800"/>
              </a:spcAft>
              <a:defRPr sz="2000"/>
            </a:pPr>
            <a:r>
              <a:t>核心特征：万物互联 + 人工智能</a:t>
            </a:r>
          </a:p>
          <a:p>
            <a:pPr>
              <a:spcAft>
                <a:spcPts val="800"/>
              </a:spcAft>
              <a:defRPr sz="2000"/>
            </a:pPr>
            <a:r>
              <a:t>嵌入式系统 = AI的"感知"和"执行"器官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为什么学习嵌入式AI？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🎯 为什么学习嵌入式AI？</a:t>
            </a:r>
          </a:p>
          <a:p>
            <a:pPr>
              <a:spcAft>
                <a:spcPts val="800"/>
              </a:spcAft>
              <a:defRPr sz="2000"/>
            </a:pPr>
            <a:r>
              <a:t>📱 智能手机                🏠 智能家居</a:t>
            </a:r>
          </a:p>
          <a:p>
            <a:pPr>
              <a:spcAft>
                <a:spcPts val="800"/>
              </a:spcAft>
              <a:defRPr sz="2000"/>
            </a:pPr>
            <a:r>
              <a:t>语音助手、人脸解锁         智能灯、门锁、音箱</a:t>
            </a:r>
          </a:p>
          <a:p>
            <a:pPr>
              <a:spcAft>
                <a:spcPts val="800"/>
              </a:spcAft>
              <a:defRPr sz="2000"/>
            </a:pPr>
            <a:r>
              <a:t>🚗 自动驾驶                🏥 医疗设备</a:t>
            </a:r>
          </a:p>
          <a:p>
            <a:pPr>
              <a:spcAft>
                <a:spcPts val="800"/>
              </a:spcAft>
              <a:defRPr sz="2000"/>
            </a:pPr>
            <a:r>
              <a:t>实时感知、决策控制         可穿戴、远程监测</a:t>
            </a:r>
          </a:p>
          <a:p>
            <a:pPr>
              <a:spcAft>
                <a:spcPts val="800"/>
              </a:spcAft>
              <a:defRPr sz="2000"/>
            </a:pPr>
            <a:r>
              <a:t>💰 市场规模（2025年预测）</a:t>
            </a:r>
          </a:p>
          <a:p>
            <a:pPr>
              <a:spcAft>
                <a:spcPts val="800"/>
              </a:spcAft>
              <a:defRPr sz="2000"/>
            </a:pPr>
            <a:r>
              <a:t>嵌入式AI市场               人才缺口</a:t>
            </a:r>
          </a:p>
          <a:p>
            <a:pPr>
              <a:spcAft>
                <a:spcPts val="800"/>
              </a:spcAft>
              <a:defRPr sz="2000"/>
            </a:pPr>
            <a:r>
              <a:t>预计超过 3000亿美元         超过 500万人</a:t>
            </a:r>
          </a:p>
          <a:p>
            <a:pPr>
              <a:spcAft>
                <a:spcPts val="800"/>
              </a:spcAft>
              <a:defRPr sz="2000"/>
            </a:pPr>
            <a:r>
              <a:t>✅ 学会嵌入式AI = 抓住未来10年的机遇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这学期你们要学什么？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📚 本学期课程内容</a:t>
            </a:r>
          </a:p>
          <a:p>
            <a:pPr>
              <a:spcAft>
                <a:spcPts val="800"/>
              </a:spcAft>
              <a:defRPr sz="2000"/>
            </a:pPr>
            <a:r>
              <a:t>📗 硬件基础          📘 通信技术</a:t>
            </a:r>
          </a:p>
          <a:p>
            <a:pPr>
              <a:spcAft>
                <a:spcPts val="800"/>
              </a:spcAft>
              <a:defRPr sz="2000"/>
            </a:pPr>
            <a:r>
              <a:t>• ESP32单片机        • UART/I2C/SPI通信</a:t>
            </a:r>
          </a:p>
          <a:p>
            <a:pPr>
              <a:spcAft>
                <a:spcPts val="800"/>
              </a:spcAft>
              <a:defRPr sz="2000"/>
            </a:pPr>
            <a:r>
              <a:t>• GPIO控制           • WiFi网络连接</a:t>
            </a:r>
          </a:p>
          <a:p>
            <a:pPr>
              <a:spcAft>
                <a:spcPts val="800"/>
              </a:spcAft>
              <a:defRPr sz="2000"/>
            </a:pPr>
            <a:r>
              <a:t>• Arduino编程        • MQTT物联网协议</a:t>
            </a:r>
          </a:p>
          <a:p>
            <a:pPr>
              <a:spcAft>
                <a:spcPts val="800"/>
              </a:spcAft>
              <a:defRPr sz="2000"/>
            </a:pPr>
            <a:r>
              <a:t>📙 AI基础            📕 项目实战</a:t>
            </a:r>
          </a:p>
          <a:p>
            <a:pPr>
              <a:spcAft>
                <a:spcPts val="800"/>
              </a:spcAft>
              <a:defRPr sz="2000"/>
            </a:pPr>
            <a:r>
              <a:t>• 语音信号处理       • 智能项目设计</a:t>
            </a:r>
          </a:p>
          <a:p>
            <a:pPr>
              <a:spcAft>
                <a:spcPts val="800"/>
              </a:spcAft>
              <a:defRPr sz="2000"/>
            </a:pPr>
            <a:r>
              <a:t>• 图像采集与处理     • 团队协作开发</a:t>
            </a:r>
          </a:p>
          <a:p>
            <a:pPr>
              <a:spcAft>
                <a:spcPts val="800"/>
              </a:spcAft>
              <a:defRPr sz="2000"/>
            </a:pPr>
            <a:r>
              <a:t>• CNN图像分类        • 项目答辩与展示</a:t>
            </a:r>
          </a:p>
          <a:p>
            <a:pPr>
              <a:spcAft>
                <a:spcPts val="800"/>
              </a:spcAft>
              <a:defRPr sz="2000"/>
            </a:pPr>
            <a:r>
              <a:t>• 人脸识别           • 竞赛项目孵化</a:t>
            </a:r>
          </a:p>
          <a:p>
            <a:pPr>
              <a:spcAft>
                <a:spcPts val="800"/>
              </a:spcAft>
              <a:defRPr sz="2000"/>
            </a:pPr>
            <a:r>
              <a:t>🎁 学期结束时，你们能做出：</a:t>
            </a:r>
          </a:p>
          <a:p>
            <a:pPr>
              <a:spcAft>
                <a:spcPts val="800"/>
              </a:spcAft>
              <a:defRPr sz="2000"/>
            </a:pPr>
            <a:r>
              <a:t>✅ 会听语音指令的设备</a:t>
            </a:r>
          </a:p>
          <a:p>
            <a:pPr>
              <a:spcAft>
                <a:spcPts val="800"/>
              </a:spcAft>
              <a:defRPr sz="2000"/>
            </a:pPr>
            <a:r>
              <a:t>✅ 会"看见"并识别物体的设备</a:t>
            </a:r>
          </a:p>
          <a:p>
            <a:pPr>
              <a:spcAft>
                <a:spcPts val="800"/>
              </a:spcAft>
              <a:defRPr sz="2000"/>
            </a:pPr>
            <a:r>
              <a:t>✅ 会连接云端的物联网设备</a:t>
            </a:r>
          </a:p>
          <a:p>
            <a:pPr>
              <a:spcAft>
                <a:spcPts val="800"/>
              </a:spcAft>
              <a:defRPr sz="2000"/>
            </a:pPr>
            <a:r>
              <a:t>✅ 一个完整的嵌入式AI项目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这学期课程安排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📅 17周课程安排</a:t>
            </a:r>
          </a:p>
          <a:p>
            <a:pPr>
              <a:spcAft>
                <a:spcPts val="800"/>
              </a:spcAft>
              <a:defRPr sz="2000"/>
            </a:pPr>
            <a:r>
              <a:t>第1-3周    ████████   基础入门</a:t>
            </a:r>
          </a:p>
          <a:p>
            <a:pPr>
              <a:spcAft>
                <a:spcPts val="800"/>
              </a:spcAft>
              <a:defRPr sz="2000"/>
            </a:pPr>
            <a:r>
              <a:t>单片机、GPIO、Arduino</a:t>
            </a:r>
          </a:p>
          <a:p>
            <a:pPr>
              <a:spcAft>
                <a:spcPts val="800"/>
              </a:spcAft>
              <a:defRPr sz="2000"/>
            </a:pPr>
            <a:r>
              <a:t>第4-9周    ████████████████   核心技术</a:t>
            </a:r>
          </a:p>
          <a:p>
            <a:pPr>
              <a:spcAft>
                <a:spcPts val="800"/>
              </a:spcAft>
              <a:defRPr sz="2000"/>
            </a:pPr>
            <a:r>
              <a:t>通信、AI、应用</a:t>
            </a:r>
          </a:p>
          <a:p>
            <a:pPr>
              <a:spcAft>
                <a:spcPts val="800"/>
              </a:spcAft>
              <a:defRPr sz="2000"/>
            </a:pPr>
            <a:r>
              <a:t>第10-17周  ██████████████████████   项目实战</a:t>
            </a:r>
          </a:p>
          <a:p>
            <a:pPr>
              <a:spcAft>
                <a:spcPts val="800"/>
              </a:spcAft>
              <a:defRPr sz="2000"/>
            </a:pPr>
            <a:r>
              <a:t>综合项目开发</a:t>
            </a:r>
          </a:p>
          <a:p>
            <a:pPr>
              <a:spcAft>
                <a:spcPts val="800"/>
              </a:spcAft>
              <a:defRPr sz="2000"/>
            </a:pPr>
            <a:r>
              <a:t>🎯 里程碑：</a:t>
            </a:r>
          </a:p>
          <a:p>
            <a:pPr>
              <a:spcAft>
                <a:spcPts val="800"/>
              </a:spcAft>
              <a:defRPr sz="2000"/>
            </a:pPr>
            <a:r>
              <a:t>• 3月20日    组队完成（3人一组）</a:t>
            </a:r>
          </a:p>
          <a:p>
            <a:pPr>
              <a:spcAft>
                <a:spcPts val="800"/>
              </a:spcAft>
              <a:defRPr sz="2000"/>
            </a:pPr>
            <a:r>
              <a:t>• 4月24日    项目方案截止</a:t>
            </a:r>
          </a:p>
          <a:p>
            <a:pPr>
              <a:spcAft>
                <a:spcPts val="800"/>
              </a:spcAft>
              <a:defRPr sz="2000"/>
            </a:pPr>
            <a:r>
              <a:t>• 5月22日    中期汇报</a:t>
            </a:r>
          </a:p>
          <a:p>
            <a:pPr>
              <a:spcAft>
                <a:spcPts val="800"/>
              </a:spcAft>
              <a:defRPr sz="2000"/>
            </a:pPr>
            <a:r>
              <a:t>• 6月27日    课程答辩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