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开场Demo - ESP32音乐灯光秀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🎬 开场Demo：ESP32音乐灯光秀</a:t>
            </a:r>
          </a:p>
          <a:p>
            <a:pPr>
              <a:spcAft>
                <a:spcPts val="800"/>
              </a:spcAft>
              <a:defRPr sz="2000"/>
            </a:pPr>
            <a:r>
              <a:t>🔊 ESP32播放《生日快乐》歌曲</a:t>
            </a:r>
          </a:p>
          <a:p>
            <a:pPr>
              <a:spcAft>
                <a:spcPts val="800"/>
              </a:spcAft>
              <a:defRPr sz="2000"/>
            </a:pPr>
            <a:r>
              <a:t>💡 LED灯随音乐节拍闪烁</a:t>
            </a:r>
          </a:p>
          <a:p>
            <a:pPr>
              <a:spcAft>
                <a:spcPts val="800"/>
              </a:spcAft>
              <a:defRPr sz="2000"/>
            </a:pPr>
            <a:r>
              <a:t>现场演示！同学们上来体验！</a:t>
            </a:r>
          </a:p>
          <a:p>
            <a:pPr>
              <a:spcAft>
                <a:spcPts val="800"/>
              </a:spcAft>
              <a:defRPr sz="2000"/>
            </a:pPr>
            <a:r>
              <a:t>物料：                  准备时间：</a:t>
            </a:r>
          </a:p>
          <a:p>
            <a:pPr>
              <a:spcAft>
                <a:spcPts val="800"/>
              </a:spcAft>
              <a:defRPr sz="2000"/>
            </a:pPr>
            <a:r>
              <a:t>• ESP32-S3开发板        • 提前10分钟到场</a:t>
            </a:r>
          </a:p>
          <a:p>
            <a:pPr>
              <a:spcAft>
                <a:spcPts val="800"/>
              </a:spcAft>
              <a:defRPr sz="2000"/>
            </a:pPr>
            <a:r>
              <a:t>• LED灯 × 3             • 测试音频输出</a:t>
            </a:r>
          </a:p>
          <a:p>
            <a:pPr>
              <a:spcAft>
                <a:spcPts val="800"/>
              </a:spcAft>
              <a:defRPr sz="2000"/>
            </a:pPr>
            <a:r>
              <a:t>• 功放 + 音箱            • 检查代码</a:t>
            </a:r>
          </a:p>
          <a:p>
            <a:pPr>
              <a:spcAft>
                <a:spcPts val="800"/>
              </a:spcAft>
              <a:defRPr sz="2000"/>
            </a:pPr>
            <a:r>
              <a:t>• 两块面包板</a:t>
            </a:r>
          </a:p>
          <a:p>
            <a:pPr>
              <a:spcAft>
                <a:spcPts val="800"/>
              </a:spcAft>
              <a:defRPr sz="2000"/>
            </a:pPr>
            <a:r>
              <a:t>引导语：</a:t>
            </a:r>
          </a:p>
          <a:p>
            <a:pPr>
              <a:spcAft>
                <a:spcPts val="800"/>
              </a:spcAft>
              <a:defRPr sz="2000"/>
            </a:pPr>
            <a:r>
              <a:t>"这个小芯片能听音乐、能控制灯光——这就是我们今天要学的"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PWM控制灯光亮度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💡 PWM控制灯光亮度</a:t>
            </a:r>
          </a:p>
          <a:p>
            <a:pPr>
              <a:spcAft>
                <a:spcPts val="800"/>
              </a:spcAft>
              <a:defRPr sz="2000"/>
            </a:pPr>
            <a:r>
              <a:t>PWM = Pulse Width Modulation</a:t>
            </a:r>
          </a:p>
          <a:p>
            <a:pPr>
              <a:spcAft>
                <a:spcPts val="800"/>
              </a:spcAft>
              <a:defRPr sz="2000"/>
            </a:pPr>
            <a:r>
              <a:t>脉冲宽度调制</a:t>
            </a:r>
          </a:p>
          <a:p>
            <a:pPr>
              <a:spcAft>
                <a:spcPts val="800"/>
              </a:spcAft>
              <a:defRPr sz="2000"/>
            </a:pPr>
            <a:r>
              <a:t>原理：通过快速开关来"模拟"中间电压值</a:t>
            </a:r>
          </a:p>
          <a:p>
            <a:pPr>
              <a:spcAft>
                <a:spcPts val="800"/>
              </a:spcAft>
              <a:defRPr sz="2000"/>
            </a:pPr>
            <a:r>
              <a:t>示意图：</a:t>
            </a:r>
          </a:p>
          <a:p>
            <a:pPr>
              <a:spcAft>
                <a:spcPts val="800"/>
              </a:spcAft>
              <a:defRPr sz="2000"/>
            </a:pPr>
            <a:r>
              <a:t>Arduino代码：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ledcSetup(0, 1000, 8);   // 通道0, 1kHz, 8位</a:t>
            </a:r>
          </a:p>
          <a:p>
            <a:pPr>
              <a:spcAft>
                <a:spcPts val="800"/>
              </a:spcAft>
              <a:defRPr sz="2000"/>
            </a:pPr>
            <a:r>
              <a:t>ledcAttachPin(LED_PIN, 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for(int i=0; i&lt;256; i++) {</a:t>
            </a:r>
          </a:p>
          <a:p>
            <a:pPr>
              <a:spcAft>
                <a:spcPts val="800"/>
              </a:spcAft>
              <a:defRPr sz="2000"/>
            </a:pPr>
            <a:r>
              <a:t>ledcWrite(0, i);      // 渐变</a:t>
            </a:r>
          </a:p>
          <a:p>
            <a:pPr>
              <a:spcAft>
                <a:spcPts val="800"/>
              </a:spcAft>
              <a:defRPr sz="2000"/>
            </a:pPr>
            <a:r>
              <a:t>delay(10);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呼吸灯效果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🌬️ 呼吸灯效果</a:t>
            </a:r>
          </a:p>
          <a:p>
            <a:pPr>
              <a:spcAft>
                <a:spcPts val="800"/>
              </a:spcAft>
              <a:defRPr sz="2000"/>
            </a:pPr>
            <a:r>
              <a:t>"呼吸灯" = LED亮度像呼吸一样由暗到亮、由亮到暗</a:t>
            </a:r>
          </a:p>
          <a:p>
            <a:pPr>
              <a:spcAft>
                <a:spcPts val="800"/>
              </a:spcAft>
              <a:defRPr sz="2000"/>
            </a:pPr>
            <a:r>
              <a:t>亮度</a:t>
            </a:r>
          </a:p>
          <a:p>
            <a:pPr>
              <a:spcAft>
                <a:spcPts val="800"/>
              </a:spcAft>
              <a:defRPr sz="2000"/>
            </a:pPr>
            <a:r>
              <a:t>▲         ╱╲</a:t>
            </a:r>
          </a:p>
          <a:p>
            <a:pPr>
              <a:spcAft>
                <a:spcPts val="800"/>
              </a:spcAft>
              <a:defRPr sz="2000"/>
            </a:pPr>
            <a:r>
              <a:t>╱  ╲</a:t>
            </a:r>
          </a:p>
          <a:p>
            <a:pPr>
              <a:spcAft>
                <a:spcPts val="800"/>
              </a:spcAft>
              <a:defRPr sz="2000"/>
            </a:pPr>
            <a:r>
              <a:t>╱    ╲</a:t>
            </a:r>
          </a:p>
          <a:p>
            <a:pPr>
              <a:spcAft>
                <a:spcPts val="800"/>
              </a:spcAft>
              <a:defRPr sz="2000"/>
            </a:pPr>
            <a:r>
              <a:t>╱      ╲</a:t>
            </a:r>
          </a:p>
          <a:p>
            <a:pPr>
              <a:spcAft>
                <a:spcPts val="800"/>
              </a:spcAft>
              <a:defRPr sz="2000"/>
            </a:pPr>
            <a:r>
              <a:t>╱        ╲</a:t>
            </a:r>
          </a:p>
          <a:p>
            <a:pPr>
              <a:spcAft>
                <a:spcPts val="800"/>
              </a:spcAft>
              <a:defRPr sz="2000"/>
            </a:pPr>
            <a:r>
              <a:t>╱          ╲</a:t>
            </a:r>
          </a:p>
          <a:p>
            <a:pPr>
              <a:spcAft>
                <a:spcPts val="800"/>
              </a:spcAft>
              <a:defRPr sz="2000"/>
            </a:pPr>
            <a:r>
              <a:t>核心算法：</a:t>
            </a:r>
          </a:p>
          <a:p>
            <a:pPr>
              <a:spcAft>
                <a:spcPts val="800"/>
              </a:spcAft>
              <a:defRPr sz="2000"/>
            </a:pPr>
            <a:r>
              <a:t>// 呼吸灯算法 - 使用正弦函数</a:t>
            </a:r>
          </a:p>
          <a:p>
            <a:pPr>
              <a:spcAft>
                <a:spcPts val="800"/>
              </a:spcAft>
              <a:defRPr sz="2000"/>
            </a:pPr>
            <a:r>
              <a:t>float t = millis() / 1000.0;</a:t>
            </a:r>
          </a:p>
          <a:p>
            <a:pPr>
              <a:spcAft>
                <a:spcPts val="800"/>
              </a:spcAft>
              <a:defRPr sz="2000"/>
            </a:pPr>
            <a:r>
              <a:t>int brightness = (sin(t * PI) + 1) * 127;</a:t>
            </a:r>
          </a:p>
          <a:p>
            <a:pPr>
              <a:spcAft>
                <a:spcPts val="800"/>
              </a:spcAft>
              <a:defRPr sz="2000"/>
            </a:pPr>
            <a:r>
              <a:t>ledcWrite(0, brightness);</a:t>
            </a:r>
          </a:p>
          <a:p>
            <a:pPr>
              <a:spcAft>
                <a:spcPts val="800"/>
              </a:spcAft>
              <a:defRPr sz="2000"/>
            </a:pPr>
            <a:r>
              <a:t>// 或者使用指数曲线（更像真实呼吸）</a:t>
            </a:r>
          </a:p>
          <a:p>
            <a:pPr>
              <a:spcAft>
                <a:spcPts val="800"/>
              </a:spcAft>
              <a:defRPr sz="2000"/>
            </a:pPr>
            <a:r>
              <a:t>int brightness = pow(sin(t * PI), 2) * 255;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常见问题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⚠️ 常见问题</a:t>
            </a:r>
          </a:p>
          <a:p>
            <a:pPr>
              <a:spcAft>
                <a:spcPts val="800"/>
              </a:spcAft>
              <a:defRPr sz="2000"/>
            </a:pPr>
            <a:r>
              <a:t>Q1: LED不亮？</a:t>
            </a:r>
          </a:p>
          <a:p>
            <a:pPr>
              <a:spcAft>
                <a:spcPts val="800"/>
              </a:spcAft>
              <a:defRPr sz="2000"/>
            </a:pPr>
            <a:r>
              <a:t>• 检查接线是否正确（长脚接GPIO，短脚接GND）</a:t>
            </a:r>
          </a:p>
          <a:p>
            <a:pPr>
              <a:spcAft>
                <a:spcPts val="800"/>
              </a:spcAft>
              <a:defRPr sz="2000"/>
            </a:pPr>
            <a:r>
              <a:t>• 检查电阻是否连接（防止LED烧毁）</a:t>
            </a:r>
          </a:p>
          <a:p>
            <a:pPr>
              <a:spcAft>
                <a:spcPts val="800"/>
              </a:spcAft>
              <a:defRPr sz="2000"/>
            </a:pPr>
            <a:r>
              <a:t>• 检查代码中引脚编号是否正确</a:t>
            </a:r>
          </a:p>
          <a:p>
            <a:pPr>
              <a:spcAft>
                <a:spcPts val="800"/>
              </a:spcAft>
              <a:defRPr sz="2000"/>
            </a:pPr>
            <a:r>
              <a:t>Q2: LED闪烁太快/太慢？</a:t>
            </a:r>
          </a:p>
          <a:p>
            <a:pPr>
              <a:spcAft>
                <a:spcPts val="800"/>
              </a:spcAft>
              <a:defRPr sz="2000"/>
            </a:pPr>
            <a:r>
              <a:t>• 修改delay()函数中的延时参数（毫秒）</a:t>
            </a:r>
          </a:p>
          <a:p>
            <a:pPr>
              <a:spcAft>
                <a:spcPts val="800"/>
              </a:spcAft>
              <a:defRPr sz="2000"/>
            </a:pPr>
            <a:r>
              <a:t>• delay(1000) = 1秒亮 + 1秒灭 = 0.5Hz</a:t>
            </a:r>
          </a:p>
          <a:p>
            <a:pPr>
              <a:spcAft>
                <a:spcPts val="800"/>
              </a:spcAft>
              <a:defRPr sz="2000"/>
            </a:pPr>
            <a:r>
              <a:t>Q3: 提示"ledc"相关错误？</a:t>
            </a:r>
          </a:p>
          <a:p>
            <a:pPr>
              <a:spcAft>
                <a:spcPts val="800"/>
              </a:spcAft>
              <a:defRPr sz="2000"/>
            </a:pPr>
            <a:r>
              <a:t>• ESP32需要使用ledc函数，不是analogWrite</a:t>
            </a:r>
          </a:p>
          <a:p>
            <a:pPr>
              <a:spcAft>
                <a:spcPts val="800"/>
              </a:spcAft>
              <a:defRPr sz="2000"/>
            </a:pPr>
            <a:r>
              <a:t>• 必须先调用ledcSetup()和ledcAttachPin()</a:t>
            </a:r>
          </a:p>
          <a:p>
            <a:pPr>
              <a:spcAft>
                <a:spcPts val="800"/>
              </a:spcAft>
              <a:defRPr sz="2000"/>
            </a:pPr>
            <a:r>
              <a:t>Q4: 想同时控制多个LED？</a:t>
            </a:r>
          </a:p>
          <a:p>
            <a:pPr>
              <a:spcAft>
                <a:spcPts val="800"/>
              </a:spcAft>
              <a:defRPr sz="2000"/>
            </a:pPr>
            <a:r>
              <a:t>• 每个LED使用不同的GPIO引脚</a:t>
            </a:r>
          </a:p>
          <a:p>
            <a:pPr>
              <a:spcAft>
                <a:spcPts val="800"/>
              </a:spcAft>
              <a:defRPr sz="2000"/>
            </a:pPr>
            <a:r>
              <a:t>• 使用数组管理多个引脚</a:t>
            </a:r>
          </a:p>
          <a:p>
            <a:pPr>
              <a:spcAft>
                <a:spcPts val="800"/>
              </a:spcAft>
              <a:defRPr sz="2000"/>
            </a:pPr>
            <a:r>
              <a:t>int leds[] = {2, 3, 4, 5};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扩展实验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🚀 扩展实验</a:t>
            </a:r>
          </a:p>
          <a:p>
            <a:pPr>
              <a:spcAft>
                <a:spcPts val="800"/>
              </a:spcAft>
              <a:defRPr sz="2000"/>
            </a:pPr>
            <a:r>
              <a:t>挑战1: 流水灯</a:t>
            </a:r>
          </a:p>
          <a:p>
            <a:pPr>
              <a:spcAft>
                <a:spcPts val="800"/>
              </a:spcAft>
              <a:defRPr sz="2000"/>
            </a:pPr>
            <a:r>
              <a:t>让3个LED依次亮灭，形成流水效果</a:t>
            </a:r>
          </a:p>
          <a:p>
            <a:pPr>
              <a:spcAft>
                <a:spcPts val="800"/>
              </a:spcAft>
              <a:defRPr sz="2000"/>
            </a:pPr>
            <a:r>
              <a:t>提示: 使用数组存储引脚号，循环控制</a:t>
            </a:r>
          </a:p>
          <a:p>
            <a:pPr>
              <a:spcAft>
                <a:spcPts val="800"/>
              </a:spcAft>
              <a:defRPr sz="2000"/>
            </a:pPr>
            <a:r>
              <a:t>挑战2: SOS求救信号</a:t>
            </a:r>
          </a:p>
          <a:p>
            <a:pPr>
              <a:spcAft>
                <a:spcPts val="800"/>
              </a:spcAft>
              <a:defRPr sz="2000"/>
            </a:pPr>
            <a:r>
              <a:t>• 三短(S) 三长(O) 三短(S) 循环</a:t>
            </a:r>
          </a:p>
          <a:p>
            <a:pPr>
              <a:spcAft>
                <a:spcPts val="800"/>
              </a:spcAft>
              <a:defRPr sz="2000"/>
            </a:pPr>
            <a:r>
              <a:t>• 短 = 0.2秒亮灭</a:t>
            </a:r>
          </a:p>
          <a:p>
            <a:pPr>
              <a:spcAft>
                <a:spcPts val="800"/>
              </a:spcAft>
              <a:defRPr sz="2000"/>
            </a:pPr>
            <a:r>
              <a:t>• 长 = 0.6秒亮灭</a:t>
            </a:r>
          </a:p>
          <a:p>
            <a:pPr>
              <a:spcAft>
                <a:spcPts val="800"/>
              </a:spcAft>
              <a:defRPr sz="2000"/>
            </a:pPr>
            <a:r>
              <a:t>挑战3: 按键控制LED</a:t>
            </a:r>
          </a:p>
          <a:p>
            <a:pPr>
              <a:spcAft>
                <a:spcPts val="800"/>
              </a:spcAft>
              <a:defRPr sz="2000"/>
            </a:pPr>
            <a:r>
              <a:t>• 按一下按键，LED改变状态（亮→灭 或 灭→亮）</a:t>
            </a:r>
          </a:p>
          <a:p>
            <a:pPr>
              <a:spcAft>
                <a:spcPts val="800"/>
              </a:spcAft>
              <a:defRPr sz="2000"/>
            </a:pPr>
            <a:r>
              <a:t>• 需要消抖处理</a:t>
            </a:r>
          </a:p>
          <a:p>
            <a:pPr>
              <a:spcAft>
                <a:spcPts val="800"/>
              </a:spcAft>
              <a:defRPr sz="2000"/>
            </a:pPr>
            <a:r>
              <a:t>🎁 完成挑战的同学可以获得额外加分！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下周预告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📅 下周预告</a:t>
            </a:r>
          </a:p>
          <a:p>
            <a:pPr>
              <a:spcAft>
                <a:spcPts val="800"/>
              </a:spcAft>
              <a:defRPr sz="2000"/>
            </a:pPr>
            <a:r>
              <a:t>🚗 Arduino循迹小车走迷宫</a:t>
            </a:r>
          </a:p>
          <a:p>
            <a:pPr>
              <a:spcAft>
                <a:spcPts val="800"/>
              </a:spcAft>
              <a:defRPr sz="2000"/>
            </a:pPr>
            <a:r>
              <a:t>🛤️ 小车自动循迹路径</a:t>
            </a:r>
          </a:p>
          <a:p>
            <a:pPr>
              <a:spcAft>
                <a:spcPts val="800"/>
              </a:spcAft>
              <a:defRPr sz="2000"/>
            </a:pPr>
            <a:r>
              <a:t>今天学习内容：</a:t>
            </a:r>
          </a:p>
          <a:p>
            <a:pPr>
              <a:spcAft>
                <a:spcPts val="800"/>
              </a:spcAft>
              <a:defRPr sz="2000"/>
            </a:pPr>
            <a:r>
              <a:t>• Arduino基本语法</a:t>
            </a:r>
          </a:p>
          <a:p>
            <a:pPr>
              <a:spcAft>
                <a:spcPts val="800"/>
              </a:spcAft>
              <a:defRPr sz="2000"/>
            </a:pPr>
            <a:r>
              <a:t>• 变量和数据类型</a:t>
            </a:r>
          </a:p>
          <a:p>
            <a:pPr>
              <a:spcAft>
                <a:spcPts val="800"/>
              </a:spcAft>
              <a:defRPr sz="2000"/>
            </a:pPr>
            <a:r>
              <a:t>• 条件判断和循环</a:t>
            </a:r>
          </a:p>
          <a:p>
            <a:pPr>
              <a:spcAft>
                <a:spcPts val="800"/>
              </a:spcAft>
              <a:defRPr sz="2000"/>
            </a:pPr>
            <a:r>
              <a:t>• 小车循迹原理</a:t>
            </a:r>
          </a:p>
          <a:p>
            <a:pPr>
              <a:spcAft>
                <a:spcPts val="800"/>
              </a:spcAft>
              <a:defRPr sz="2000"/>
            </a:pPr>
            <a:r>
              <a:t>🔥 预习问题：</a:t>
            </a:r>
          </a:p>
          <a:p>
            <a:pPr>
              <a:spcAft>
                <a:spcPts val="800"/>
              </a:spcAft>
              <a:defRPr sz="2000"/>
            </a:pPr>
            <a:r>
              <a:t>"循迹小车是怎么'看见'黑线的？"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结束页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🎓 第2周结束</a:t>
            </a:r>
          </a:p>
          <a:p>
            <a:pPr>
              <a:spcAft>
                <a:spcPts val="800"/>
              </a:spcAft>
              <a:defRPr sz="2000"/>
            </a:pPr>
            <a:r>
              <a:t>ESP32硬件平台</a:t>
            </a:r>
          </a:p>
          <a:p>
            <a:pPr>
              <a:spcAft>
                <a:spcPts val="800"/>
              </a:spcAft>
              <a:defRPr sz="2000"/>
            </a:pPr>
            <a:r>
              <a:t>💬 记住：</a:t>
            </a:r>
          </a:p>
          <a:p>
            <a:pPr>
              <a:spcAft>
                <a:spcPts val="800"/>
              </a:spcAft>
              <a:defRPr sz="2000"/>
            </a:pPr>
            <a:r>
              <a:t>GPIO = CPU的"手"和"触角"</a:t>
            </a:r>
          </a:p>
          <a:p>
            <a:pPr>
              <a:spcAft>
                <a:spcPts val="800"/>
              </a:spcAft>
              <a:defRPr sz="2000"/>
            </a:pPr>
            <a:r>
              <a:t>PWM = 用开关模拟中间电压</a:t>
            </a:r>
          </a:p>
          <a:p>
            <a:pPr>
              <a:spcAft>
                <a:spcPts val="800"/>
              </a:spcAft>
              <a:defRPr sz="2000"/>
            </a:pPr>
            <a:r>
              <a:t>ESP32-S3 = WiFi+蓝牙+AI加速</a:t>
            </a:r>
          </a:p>
          <a:p>
            <a:pPr>
              <a:spcAft>
                <a:spcPts val="800"/>
              </a:spcAft>
              <a:defRPr sz="2000"/>
            </a:pPr>
            <a:r>
              <a:t>同学们，下周见！👋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演示代码预览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ESP32芯片家族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📦 ESP32芯片家族</a:t>
            </a:r>
          </a:p>
          <a:p>
            <a:pPr>
              <a:spcAft>
                <a:spcPts val="800"/>
              </a:spcAft>
              <a:defRPr sz="2000"/>
            </a:pPr>
            <a:r>
              <a:t>ESP8266       乐鑫第一款WiFi单片机</a:t>
            </a:r>
          </a:p>
          <a:p>
            <a:pPr>
              <a:spcAft>
                <a:spcPts val="800"/>
              </a:spcAft>
              <a:defRPr sz="2000"/>
            </a:pPr>
            <a:r>
              <a:t>2014年发布，物联网开山之作</a:t>
            </a:r>
          </a:p>
          <a:p>
            <a:pPr>
              <a:spcAft>
                <a:spcPts val="800"/>
              </a:spcAft>
              <a:defRPr sz="2000"/>
            </a:pPr>
            <a:r>
              <a:t>ESP32         WiFi + 蓝牙 双模</a:t>
            </a:r>
          </a:p>
          <a:p>
            <a:pPr>
              <a:spcAft>
                <a:spcPts val="800"/>
              </a:spcAft>
              <a:defRPr sz="2000"/>
            </a:pPr>
            <a:r>
              <a:t>2016年发布，经典之作</a:t>
            </a:r>
          </a:p>
          <a:p>
            <a:pPr>
              <a:spcAft>
                <a:spcPts val="800"/>
              </a:spcAft>
              <a:defRPr sz="2000"/>
            </a:pPr>
            <a:r>
              <a:t>ESP32-S2      单核 + 低功耗 + USB OTG</a:t>
            </a:r>
          </a:p>
          <a:p>
            <a:pPr>
              <a:spcAft>
                <a:spcPts val="800"/>
              </a:spcAft>
              <a:defRPr sz="2000"/>
            </a:pPr>
            <a:r>
              <a:t>2019年发布，安全增强</a:t>
            </a:r>
          </a:p>
          <a:p>
            <a:pPr>
              <a:spcAft>
                <a:spcPts val="800"/>
              </a:spcAft>
              <a:defRPr sz="2000"/>
            </a:pPr>
            <a:r>
              <a:t>ESP32-S3      双核 + AI向量指令 + WiFi+BT5</a:t>
            </a:r>
          </a:p>
          <a:p>
            <a:pPr>
              <a:spcAft>
                <a:spcPts val="800"/>
              </a:spcAft>
              <a:defRPr sz="2000"/>
            </a:pPr>
            <a:r>
              <a:t>2021年发布，我们课程使用</a:t>
            </a:r>
          </a:p>
          <a:p>
            <a:pPr>
              <a:spcAft>
                <a:spcPts val="800"/>
              </a:spcAft>
              <a:defRPr sz="2000"/>
            </a:pPr>
            <a:r>
              <a:t>ESP32-C3      RISC-V核心 + WiFi + BLE5</a:t>
            </a:r>
          </a:p>
          <a:p>
            <a:pPr>
              <a:spcAft>
                <a:spcPts val="800"/>
              </a:spcAft>
              <a:defRPr sz="2000"/>
            </a:pPr>
            <a:r>
              <a:t>2020年发布，低成本选择</a:t>
            </a:r>
          </a:p>
          <a:p>
            <a:pPr>
              <a:spcAft>
                <a:spcPts val="800"/>
              </a:spcAft>
              <a:defRPr sz="2000"/>
            </a:pPr>
            <a:r>
              <a:t>ESP32-C6      RISC-V核心 + WiFi 6 + BLE5</a:t>
            </a:r>
          </a:p>
          <a:p>
            <a:pPr>
              <a:spcAft>
                <a:spcPts val="800"/>
              </a:spcAft>
              <a:defRPr sz="2000"/>
            </a:pPr>
            <a:r>
              <a:t>2022年发布，最新之作</a:t>
            </a:r>
          </a:p>
          <a:p>
            <a:pPr>
              <a:spcAft>
                <a:spcPts val="800"/>
              </a:spcAft>
              <a:defRPr sz="2000"/>
            </a:pPr>
            <a:r>
              <a:t>📌 我们课程使用：ESP32-S3 开发板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ESP32-S3架构图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🔧 ESP32-S3 系统架构</a:t>
            </a:r>
          </a:p>
          <a:p>
            <a:pPr>
              <a:spcAft>
                <a:spcPts val="800"/>
              </a:spcAft>
              <a:defRPr sz="2000"/>
            </a:pPr>
            <a:r>
              <a:t>CPU核心</a:t>
            </a:r>
          </a:p>
          <a:p>
            <a:pPr>
              <a:spcAft>
                <a:spcPts val="800"/>
              </a:spcAft>
              <a:defRPr sz="2000"/>
            </a:pPr>
            <a:r>
              <a:t>Xtensa LX7 Dual Core</a:t>
            </a:r>
          </a:p>
          <a:p>
            <a:pPr>
              <a:spcAft>
                <a:spcPts val="800"/>
              </a:spcAft>
              <a:defRPr sz="2000"/>
            </a:pPr>
            <a:r>
              <a:t>最高 240 MHz</a:t>
            </a:r>
          </a:p>
          <a:p>
            <a:pPr>
              <a:spcAft>
                <a:spcPts val="800"/>
              </a:spcAft>
              <a:defRPr sz="2000"/>
            </a:pPr>
            <a:r>
              <a:t>32-bit RISC</a:t>
            </a:r>
          </a:p>
          <a:p>
            <a:pPr>
              <a:spcAft>
                <a:spcPts val="800"/>
              </a:spcAft>
              <a:defRPr sz="2000"/>
            </a:pPr>
            <a:r>
              <a:t>Core 0                  Core 1</a:t>
            </a:r>
          </a:p>
          <a:p>
            <a:pPr>
              <a:spcAft>
                <a:spcPts val="800"/>
              </a:spcAft>
              <a:defRPr sz="2000"/>
            </a:pPr>
            <a:r>
              <a:t>系统任务                 用户任务</a:t>
            </a:r>
          </a:p>
          <a:p>
            <a:pPr>
              <a:spcAft>
                <a:spcPts val="800"/>
              </a:spcAft>
              <a:defRPr sz="2000"/>
            </a:pPr>
            <a:r>
              <a:t>WiFi              蓝牙              AI加速器</a:t>
            </a:r>
          </a:p>
          <a:p>
            <a:pPr>
              <a:spcAft>
                <a:spcPts val="800"/>
              </a:spcAft>
              <a:defRPr sz="2000"/>
            </a:pPr>
            <a:r>
              <a:t>802.11 b/g/n       BLE 5.0          (向量指令)</a:t>
            </a:r>
          </a:p>
          <a:p>
            <a:pPr>
              <a:spcAft>
                <a:spcPts val="800"/>
              </a:spcAft>
              <a:defRPr sz="2000"/>
            </a:pPr>
            <a:r>
              <a:t>存储与外设</a:t>
            </a:r>
          </a:p>
          <a:p>
            <a:pPr>
              <a:spcAft>
                <a:spcPts val="800"/>
              </a:spcAft>
              <a:defRPr sz="2000"/>
            </a:pPr>
            <a:r>
              <a:t>ROM: 384KB     SRAM: 512KB     Flash: 4-16MB</a:t>
            </a:r>
          </a:p>
          <a:p>
            <a:pPr>
              <a:spcAft>
                <a:spcPts val="800"/>
              </a:spcAft>
              <a:defRPr sz="2000"/>
            </a:pPr>
            <a:r>
              <a:t>GPIO × 44      ADC × 20        SPI/I2C/UART ×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ESP32-S3 vs 普通电脑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⚖️ ESP32-S3 vs 普通电脑</a:t>
            </a:r>
          </a:p>
          <a:p>
            <a:pPr>
              <a:spcAft>
                <a:spcPts val="800"/>
              </a:spcAft>
              <a:defRPr sz="2000"/>
            </a:pPr>
            <a:r>
              <a:t>ESP32-S3        普通电脑</a:t>
            </a:r>
          </a:p>
          <a:p/>
          <a:p>
            <a:pPr>
              <a:spcAft>
                <a:spcPts val="800"/>
              </a:spcAft>
              <a:defRPr sz="2000"/>
            </a:pPr>
            <a:r>
              <a:t>CPU主频           240 MHz         3+ GHz</a:t>
            </a:r>
          </a:p>
          <a:p>
            <a:pPr>
              <a:spcAft>
                <a:spcPts val="800"/>
              </a:spcAft>
              <a:defRPr sz="2000"/>
            </a:pPr>
            <a:r>
              <a:t>CPU核心           2 x 32-bit      4-16核心</a:t>
            </a:r>
          </a:p>
          <a:p>
            <a:pPr>
              <a:spcAft>
                <a:spcPts val="800"/>
              </a:spcAft>
              <a:defRPr sz="2000"/>
            </a:pPr>
            <a:r>
              <a:t>内存             512 KB          8-64 GB</a:t>
            </a:r>
          </a:p>
          <a:p>
            <a:pPr>
              <a:spcAft>
                <a:spcPts val="800"/>
              </a:spcAft>
              <a:defRPr sz="2000"/>
            </a:pPr>
            <a:r>
              <a:t>存储             4-16 MB         256 GB+</a:t>
            </a:r>
          </a:p>
          <a:p>
            <a:pPr>
              <a:spcAft>
                <a:spcPts val="800"/>
              </a:spcAft>
              <a:defRPr sz="2000"/>
            </a:pPr>
            <a:r>
              <a:t>功耗             0.5-1W          50-300W</a:t>
            </a:r>
          </a:p>
          <a:p>
            <a:pPr>
              <a:spcAft>
                <a:spcPts val="800"/>
              </a:spcAft>
              <a:defRPr sz="2000"/>
            </a:pPr>
            <a:r>
              <a:t>价格             20-50元         3000+元</a:t>
            </a:r>
          </a:p>
          <a:p>
            <a:pPr>
              <a:spcAft>
                <a:spcPts val="800"/>
              </a:spcAft>
              <a:defRPr sz="2000"/>
            </a:pPr>
            <a:r>
              <a:t>体积             指甲盖大小       机箱大小</a:t>
            </a:r>
          </a:p>
          <a:p>
            <a:pPr>
              <a:spcAft>
                <a:spcPts val="800"/>
              </a:spcAft>
              <a:defRPr sz="2000"/>
            </a:pPr>
            <a:r>
              <a:t>WiFi/蓝牙        内置            外接</a:t>
            </a:r>
          </a:p>
          <a:p>
            <a:pPr>
              <a:spcAft>
                <a:spcPts val="800"/>
              </a:spcAft>
              <a:defRPr sz="2000"/>
            </a:pPr>
            <a:r>
              <a:t>AI加速           支持            不直接支持</a:t>
            </a:r>
          </a:p>
          <a:p>
            <a:pPr>
              <a:spcAft>
                <a:spcPts val="800"/>
              </a:spcAft>
              <a:defRPr sz="2000"/>
            </a:pPr>
            <a:r>
              <a:t>💡 关键洞察：</a:t>
            </a:r>
          </a:p>
          <a:p>
            <a:pPr>
              <a:spcAft>
                <a:spcPts val="800"/>
              </a:spcAft>
              <a:defRPr sz="2000"/>
            </a:pPr>
            <a:r>
              <a:t>ESP32-S3 专门为"物联网+边缘AI"设计</a:t>
            </a:r>
          </a:p>
          <a:p>
            <a:pPr>
              <a:spcAft>
                <a:spcPts val="800"/>
              </a:spcAft>
              <a:defRPr sz="2000"/>
            </a:pPr>
            <a:r>
              <a:t>优点：低功耗、低成本、内置无线、AI加速</a:t>
            </a:r>
          </a:p>
          <a:p>
            <a:pPr>
              <a:spcAft>
                <a:spcPts val="800"/>
              </a:spcAft>
              <a:defRPr sz="2000"/>
            </a:pPr>
            <a:r>
              <a:t>局限：计算能力有限、不适合复杂AI模型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GPIO是什么？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🔌 GPIO是什么？</a:t>
            </a:r>
          </a:p>
          <a:p>
            <a:pPr>
              <a:spcAft>
                <a:spcPts val="800"/>
              </a:spcAft>
              <a:defRPr sz="2000"/>
            </a:pPr>
            <a:r>
              <a:t>GPIO = General Purpose Input/Output</a:t>
            </a:r>
          </a:p>
          <a:p>
            <a:pPr>
              <a:spcAft>
                <a:spcPts val="800"/>
              </a:spcAft>
              <a:defRPr sz="2000"/>
            </a:pPr>
            <a:r>
              <a:t>通用输入/输出</a:t>
            </a:r>
          </a:p>
          <a:p/>
          <a:p>
            <a:pPr>
              <a:spcAft>
                <a:spcPts val="800"/>
              </a:spcAft>
              <a:defRPr sz="2000"/>
            </a:pPr>
            <a:r>
              <a:t>• 输出：控制LED、电机、继电器</a:t>
            </a:r>
          </a:p>
          <a:p>
            <a:pPr>
              <a:spcAft>
                <a:spcPts val="800"/>
              </a:spcAft>
              <a:defRPr sz="2000"/>
            </a:pPr>
            <a:r>
              <a:t>• 输入：读取按键、传感器、开关</a:t>
            </a:r>
          </a:p>
          <a:p>
            <a:pPr>
              <a:spcAft>
                <a:spcPts val="800"/>
              </a:spcAft>
              <a:defRPr sz="2000"/>
            </a:pPr>
            <a:r>
              <a:t>📌 简单理解：</a:t>
            </a:r>
          </a:p>
          <a:p>
            <a:pPr>
              <a:spcAft>
                <a:spcPts val="800"/>
              </a:spcAft>
              <a:defRPr sz="2000"/>
            </a:pPr>
            <a:r>
              <a:t>GPIO = CPU的"手"和"触角"</a:t>
            </a:r>
          </a:p>
          <a:p>
            <a:pPr>
              <a:spcAft>
                <a:spcPts val="800"/>
              </a:spcAft>
              <a:defRPr sz="2000"/>
            </a:pPr>
            <a:r>
              <a:t>• 可以输出电流（驱动外设）</a:t>
            </a:r>
          </a:p>
          <a:p>
            <a:pPr>
              <a:spcAft>
                <a:spcPts val="800"/>
              </a:spcAft>
              <a:defRPr sz="2000"/>
            </a:pPr>
            <a:r>
              <a:t>• 可以输入电压（读取状态）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GPIO工作模式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⚙️ GPIO工作模式</a:t>
            </a:r>
          </a:p>
          <a:p>
            <a:pPr>
              <a:spcAft>
                <a:spcPts val="800"/>
              </a:spcAft>
              <a:defRPr sz="2000"/>
            </a:pPr>
            <a:r>
              <a:t>输出模式 (Output)</a:t>
            </a:r>
          </a:p>
          <a:p>
            <a:pPr>
              <a:spcAft>
                <a:spcPts val="800"/>
              </a:spcAft>
              <a:defRPr sz="2000"/>
            </a:pPr>
            <a:r>
              <a:t>• 推挽输出 (Push-Pull)</a:t>
            </a:r>
          </a:p>
          <a:p>
            <a:pPr>
              <a:spcAft>
                <a:spcPts val="800"/>
              </a:spcAft>
              <a:defRPr sz="2000"/>
            </a:pPr>
            <a:r>
              <a:t>输出HIGH = 输出3.3V</a:t>
            </a:r>
          </a:p>
          <a:p>
            <a:pPr>
              <a:spcAft>
                <a:spcPts val="800"/>
              </a:spcAft>
              <a:defRPr sz="2000"/>
            </a:pPr>
            <a:r>
              <a:t>输出LOW = 输出0V</a:t>
            </a:r>
          </a:p>
          <a:p>
            <a:pPr>
              <a:spcAft>
                <a:spcPts val="800"/>
              </a:spcAft>
              <a:defRPr sz="2000"/>
            </a:pPr>
            <a:r>
              <a:t>输入模式 (Input)</a:t>
            </a:r>
          </a:p>
          <a:p>
            <a:pPr>
              <a:spcAft>
                <a:spcPts val="800"/>
              </a:spcAft>
              <a:defRPr sz="2000"/>
            </a:pPr>
            <a:r>
              <a:t>• 浮空输入 (Floating)</a:t>
            </a:r>
          </a:p>
          <a:p>
            <a:pPr>
              <a:spcAft>
                <a:spcPts val="800"/>
              </a:spcAft>
              <a:defRPr sz="2000"/>
            </a:pPr>
            <a:r>
              <a:t>• 上拉输入 (Pull-Up) - 默认HIGH</a:t>
            </a:r>
          </a:p>
          <a:p>
            <a:pPr>
              <a:spcAft>
                <a:spcPts val="800"/>
              </a:spcAft>
              <a:defRPr sz="2000"/>
            </a:pPr>
            <a:r>
              <a:t>• 下拉输入 (Pull-Down) - 默认LOW</a:t>
            </a:r>
          </a:p>
          <a:p>
            <a:pPr>
              <a:spcAft>
                <a:spcPts val="800"/>
              </a:spcAft>
              <a:defRPr sz="2000"/>
            </a:pPr>
            <a:r>
              <a:t>特殊模式</a:t>
            </a:r>
          </a:p>
          <a:p>
            <a:pPr>
              <a:spcAft>
                <a:spcPts val="800"/>
              </a:spcAft>
              <a:defRPr sz="2000"/>
            </a:pPr>
            <a:r>
              <a:t>• ADC模式 - 模拟信号输入</a:t>
            </a:r>
          </a:p>
          <a:p>
            <a:pPr>
              <a:spcAft>
                <a:spcPts val="800"/>
              </a:spcAft>
              <a:defRPr sz="2000"/>
            </a:pPr>
            <a:r>
              <a:t>• PWM模式 - 模拟信号输出</a:t>
            </a:r>
          </a:p>
          <a:p>
            <a:pPr>
              <a:spcAft>
                <a:spcPts val="800"/>
              </a:spcAft>
              <a:defRPr sz="2000"/>
            </a:pPr>
            <a:r>
              <a:t>• 复用模式 - 连接内置外设(UART/I2C/SPI)</a:t>
            </a:r>
          </a:p>
          <a:p>
            <a:pPr>
              <a:spcAft>
                <a:spcPts val="800"/>
              </a:spcAft>
              <a:defRPr sz="2000"/>
            </a:pPr>
            <a:r>
              <a:t>⚠️ 重要规则：</a:t>
            </a:r>
          </a:p>
          <a:p>
            <a:pPr>
              <a:spcAft>
                <a:spcPts val="800"/>
              </a:spcAft>
              <a:defRPr sz="2000"/>
            </a:pPr>
            <a:r>
              <a:t>1. GPIO输出电流有限（约40mA），不能直接驱动大电流</a:t>
            </a:r>
          </a:p>
          <a:p>
            <a:pPr>
              <a:spcAft>
                <a:spcPts val="800"/>
              </a:spcAft>
              <a:defRPr sz="2000"/>
            </a:pPr>
            <a:r>
              <a:t>设备（如电机），需要驱动电路</a:t>
            </a:r>
          </a:p>
          <a:p>
            <a:pPr>
              <a:spcAft>
                <a:spcPts val="800"/>
              </a:spcAft>
              <a:defRPr sz="2000"/>
            </a:pPr>
            <a:r>
              <a:t>2. 输入电压不能超过3.3V，否则会损坏芯片</a:t>
            </a:r>
          </a:p>
          <a:p>
            <a:pPr>
              <a:spcAft>
                <a:spcPts val="800"/>
              </a:spcAft>
              <a:defRPr sz="2000"/>
            </a:pPr>
            <a:r>
              <a:t>3. 某些引脚有特殊功能（下载、串口），使用前查手册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立创实战派开发板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📘 立创ESP32-S3实战派</a:t>
            </a:r>
          </a:p>
          <a:p>
            <a:pPr>
              <a:spcAft>
                <a:spcPts val="800"/>
              </a:spcAft>
              <a:defRPr sz="2000"/>
            </a:pPr>
            <a:r>
              <a:t>[开发板图片/引脚图]</a:t>
            </a:r>
          </a:p>
          <a:p>
            <a:pPr>
              <a:spcAft>
                <a:spcPts val="800"/>
              </a:spcAft>
              <a:defRPr sz="2000"/>
            </a:pPr>
            <a:r>
              <a:t>规格参数：</a:t>
            </a:r>
          </a:p>
          <a:p>
            <a:pPr>
              <a:spcAft>
                <a:spcPts val="800"/>
              </a:spcAft>
              <a:defRPr sz="2000"/>
            </a:pPr>
            <a:r>
              <a:t>主芯片              ESP32-S3-WROOM-1U</a:t>
            </a:r>
          </a:p>
          <a:p>
            <a:pPr>
              <a:spcAft>
                <a:spcPts val="800"/>
              </a:spcAft>
              <a:defRPr sz="2000"/>
            </a:pPr>
            <a:r>
              <a:t>CPU                Xtensa LX7 双核 240MHz</a:t>
            </a:r>
          </a:p>
          <a:p>
            <a:pPr>
              <a:spcAft>
                <a:spcPts val="800"/>
              </a:spcAft>
              <a:defRPr sz="2000"/>
            </a:pPr>
            <a:r>
              <a:t>内存               512KB SRAM + 8MB PSRAM</a:t>
            </a:r>
          </a:p>
          <a:p>
            <a:pPr>
              <a:spcAft>
                <a:spcPts val="800"/>
              </a:spcAft>
              <a:defRPr sz="2000"/>
            </a:pPr>
            <a:r>
              <a:t>存储               8MB Flash</a:t>
            </a:r>
          </a:p>
          <a:p>
            <a:pPr>
              <a:spcAft>
                <a:spcPts val="800"/>
              </a:spcAft>
              <a:defRPr sz="2000"/>
            </a:pPr>
            <a:r>
              <a:t>无线               WiFi 802.11b/g/n + BT 5.0</a:t>
            </a:r>
          </a:p>
          <a:p>
            <a:pPr>
              <a:spcAft>
                <a:spcPts val="800"/>
              </a:spcAft>
              <a:defRPr sz="2000"/>
            </a:pPr>
            <a:r>
              <a:t>GPIO              31个可用</a:t>
            </a:r>
          </a:p>
          <a:p>
            <a:pPr>
              <a:spcAft>
                <a:spcPts val="800"/>
              </a:spcAft>
              <a:defRPr sz="2000"/>
            </a:pPr>
            <a:r>
              <a:t>USB               1 x USB Type-C (下载/调试)</a:t>
            </a:r>
          </a:p>
          <a:p>
            <a:pPr>
              <a:spcAft>
                <a:spcPts val="800"/>
              </a:spcAft>
              <a:defRPr sz="2000"/>
            </a:pPr>
            <a:r>
              <a:t>尺寸               52mm × 30mm</a:t>
            </a:r>
          </a:p>
          <a:p>
            <a:pPr>
              <a:spcAft>
                <a:spcPts val="800"/>
              </a:spcAft>
              <a:defRPr sz="2000"/>
            </a:pPr>
            <a:r>
              <a:t>板载资源：</a:t>
            </a:r>
          </a:p>
          <a:p>
            <a:pPr>
              <a:spcAft>
                <a:spcPts val="800"/>
              </a:spcAft>
              <a:defRPr sz="2000"/>
            </a:pPr>
            <a:r>
              <a:t>• 复位按钮 × 1</a:t>
            </a:r>
          </a:p>
          <a:p>
            <a:pPr>
              <a:spcAft>
                <a:spcPts val="800"/>
              </a:spcAft>
              <a:defRPr sz="2000"/>
            </a:pPr>
            <a:r>
              <a:t>• 下载按钮 × 1</a:t>
            </a:r>
          </a:p>
          <a:p>
            <a:pPr>
              <a:spcAft>
                <a:spcPts val="800"/>
              </a:spcAft>
              <a:defRPr sz="2000"/>
            </a:pPr>
            <a:r>
              <a:t>• RGB LED × 1 (GPIO48)</a:t>
            </a:r>
          </a:p>
          <a:p>
            <a:pPr>
              <a:spcAft>
                <a:spcPts val="800"/>
              </a:spcAft>
              <a:defRPr sz="2000"/>
            </a:pPr>
            <a:r>
              <a:t>• 用户LED × 1 (GPIO2)</a:t>
            </a:r>
          </a:p>
          <a:p>
            <a:pPr>
              <a:spcAft>
                <a:spcPts val="800"/>
              </a:spcAft>
              <a:defRPr sz="2000"/>
            </a:pPr>
            <a:r>
              <a:t>• 用户按键 × 2</a:t>
            </a:r>
          </a:p>
          <a:p>
            <a:pPr>
              <a:spcAft>
                <a:spcPts val="800"/>
              </a:spcAft>
              <a:defRPr sz="2000"/>
            </a:pPr>
            <a:r>
              <a:t>• FT232 USB转串口芯片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11277295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003366"/>
                </a:solidFill>
              </a:defRPr>
            </a:pPr>
            <a:r>
              <a:t>实验2 - GPIO控制LED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097280"/>
            <a:ext cx="11277295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2000"/>
            </a:pPr>
            <a:r>
              <a:t>🔬 实验2：GPIO控制LED</a:t>
            </a:r>
          </a:p>
          <a:p>
            <a:pPr>
              <a:spcAft>
                <a:spcPts val="800"/>
              </a:spcAft>
              <a:defRPr sz="2000"/>
            </a:pPr>
            <a:r>
              <a:t>实验目的：</a:t>
            </a:r>
          </a:p>
          <a:p>
            <a:pPr>
              <a:spcAft>
                <a:spcPts val="800"/>
              </a:spcAft>
              <a:defRPr sz="2000"/>
            </a:pPr>
            <a:r>
              <a:t>1. 掌握pinMode()函数设置GPIO模式</a:t>
            </a:r>
          </a:p>
          <a:p>
            <a:pPr>
              <a:spcAft>
                <a:spcPts val="800"/>
              </a:spcAft>
              <a:defRPr sz="2000"/>
            </a:pPr>
            <a:r>
              <a:t>2. 掌握digitalWrite()函数控制输出电平</a:t>
            </a:r>
          </a:p>
          <a:p>
            <a:pPr>
              <a:spcAft>
                <a:spcPts val="800"/>
              </a:spcAft>
              <a:defRPr sz="2000"/>
            </a:pPr>
            <a:r>
              <a:t>3. 理解delay()延时函数</a:t>
            </a:r>
          </a:p>
          <a:p>
            <a:pPr>
              <a:spcAft>
                <a:spcPts val="800"/>
              </a:spcAft>
              <a:defRPr sz="2000"/>
            </a:pPr>
            <a:r>
              <a:t>实验电路：</a:t>
            </a:r>
          </a:p>
          <a:p/>
          <a:p>
            <a:pPr>
              <a:spcAft>
                <a:spcPts val="800"/>
              </a:spcAft>
              <a:defRPr sz="2000"/>
            </a:pPr>
            <a:r>
              <a:t>代码：</a:t>
            </a:r>
          </a:p>
          <a:p>
            <a:pPr>
              <a:spcAft>
                <a:spcPts val="800"/>
              </a:spcAft>
              <a:defRPr sz="2000"/>
            </a:pPr>
            <a:r>
              <a:t>void setup() {</a:t>
            </a:r>
          </a:p>
          <a:p>
            <a:pPr>
              <a:spcAft>
                <a:spcPts val="800"/>
              </a:spcAft>
              <a:defRPr sz="2000"/>
            </a:pPr>
            <a:r>
              <a:t>pinMode(2, OUTPUT);    // 设置GPIO2为输出模式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  <a:p>
            <a:pPr>
              <a:spcAft>
                <a:spcPts val="800"/>
              </a:spcAft>
              <a:defRPr sz="2000"/>
            </a:pPr>
            <a:r>
              <a:t>void loop() {</a:t>
            </a:r>
          </a:p>
          <a:p>
            <a:pPr>
              <a:spcAft>
                <a:spcPts val="800"/>
              </a:spcAft>
              <a:defRPr sz="2000"/>
            </a:pPr>
            <a:r>
              <a:t>digitalWrite(2, HIGH);  // LED亮</a:t>
            </a:r>
          </a:p>
          <a:p>
            <a:pPr>
              <a:spcAft>
                <a:spcPts val="800"/>
              </a:spcAft>
              <a:defRPr sz="2000"/>
            </a:pPr>
            <a:r>
              <a:t>delay(500);             // 延时500ms</a:t>
            </a:r>
          </a:p>
          <a:p>
            <a:pPr>
              <a:spcAft>
                <a:spcPts val="800"/>
              </a:spcAft>
              <a:defRPr sz="2000"/>
            </a:pPr>
            <a:r>
              <a:t>digitalWrite(2, LOW);   // LED灭</a:t>
            </a:r>
          </a:p>
          <a:p>
            <a:pPr>
              <a:spcAft>
                <a:spcPts val="800"/>
              </a:spcAft>
              <a:defRPr sz="2000"/>
            </a:pPr>
            <a:r>
              <a:t>delay(500);             // 延时500ms</a:t>
            </a:r>
          </a:p>
          <a:p>
            <a:pPr>
              <a:spcAft>
                <a:spcPts val="800"/>
              </a:spcAft>
              <a:defRPr sz="2000"/>
            </a:pPr>
            <a:r>
              <a:t>}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2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