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开场Demo - 循迹小车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🎬 开场Demo：循迹小车走迷宫</a:t>
            </a:r>
          </a:p>
          <a:p>
            <a:pPr>
              <a:spcAft>
                <a:spcPts val="800"/>
              </a:spcAft>
              <a:defRPr sz="2000"/>
            </a:pPr>
            <a:r>
              <a:t>🚗  ← 小车</a:t>
            </a:r>
          </a:p>
          <a:p/>
          <a:p>
            <a:pPr>
              <a:spcAft>
                <a:spcPts val="800"/>
              </a:spcAft>
              <a:defRPr sz="2000"/>
            </a:pPr>
            <a:r>
              <a:t>↑</a:t>
            </a:r>
          </a:p>
          <a:p>
            <a:pPr>
              <a:spcAft>
                <a:spcPts val="800"/>
              </a:spcAft>
              <a:defRPr sz="2000"/>
            </a:pPr>
            <a:r>
              <a:t>黑线轨迹</a:t>
            </a:r>
          </a:p>
          <a:p>
            <a:pPr>
              <a:spcAft>
                <a:spcPts val="800"/>
              </a:spcAft>
              <a:defRPr sz="2000"/>
            </a:pPr>
            <a:r>
              <a:t>视频演示：小车自动循迹穿越迷宫</a:t>
            </a:r>
          </a:p>
          <a:p>
            <a:pPr>
              <a:spcAft>
                <a:spcPts val="800"/>
              </a:spcAft>
              <a:defRPr sz="2000"/>
            </a:pPr>
            <a:r>
              <a:t>引导语：</a:t>
            </a:r>
          </a:p>
          <a:p>
            <a:pPr>
              <a:spcAft>
                <a:spcPts val="800"/>
              </a:spcAft>
              <a:defRPr sz="2000"/>
            </a:pPr>
            <a:r>
              <a:t>"这辆车是怎么'看见'黑线的？它是怎么控制的？</a:t>
            </a:r>
          </a:p>
          <a:p>
            <a:pPr>
              <a:spcAft>
                <a:spcPts val="800"/>
              </a:spcAft>
              <a:defRPr sz="2000"/>
            </a:pPr>
            <a:r>
              <a:t>今天学完Arduino语法，你们也能做出来！"</a:t>
            </a:r>
          </a:p>
          <a:p>
            <a:pPr>
              <a:spcAft>
                <a:spcPts val="800"/>
              </a:spcAft>
              <a:defRPr sz="2000"/>
            </a:pPr>
            <a:r>
              <a:t>📺 视频来源：</a:t>
            </a:r>
          </a:p>
          <a:p>
            <a:pPr>
              <a:spcAft>
                <a:spcPts val="800"/>
              </a:spcAft>
              <a:defRPr sz="2000"/>
            </a:pPr>
            <a:r>
              <a:t>• B站搜索"Arduino循迹小车"</a:t>
            </a:r>
          </a:p>
          <a:p>
            <a:pPr>
              <a:spcAft>
                <a:spcPts val="800"/>
              </a:spcAft>
              <a:defRPr sz="2000"/>
            </a:pPr>
            <a:r>
              <a:t>• 乐鑫官方ESP32循迹示例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实验3 - Arduino编程实践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🔬 实验3：Arduino编程实践</a:t>
            </a:r>
          </a:p>
          <a:p>
            <a:pPr>
              <a:spcAft>
                <a:spcPts val="800"/>
              </a:spcAft>
              <a:defRPr sz="2000"/>
            </a:pPr>
            <a:r>
              <a:t>实验目的：</a:t>
            </a:r>
          </a:p>
          <a:p>
            <a:pPr>
              <a:spcAft>
                <a:spcPts val="800"/>
              </a:spcAft>
              <a:defRPr sz="2000"/>
            </a:pPr>
            <a:r>
              <a:t>1. 掌握Arduino基本语法</a:t>
            </a:r>
          </a:p>
          <a:p>
            <a:pPr>
              <a:spcAft>
                <a:spcPts val="800"/>
              </a:spcAft>
              <a:defRPr sz="2000"/>
            </a:pPr>
            <a:r>
              <a:t>2. 实现流水灯效果</a:t>
            </a:r>
          </a:p>
          <a:p>
            <a:pPr>
              <a:spcAft>
                <a:spcPts val="800"/>
              </a:spcAft>
              <a:defRPr sz="2000"/>
            </a:pPr>
            <a:r>
              <a:t>3. 理解按键消抖原理</a:t>
            </a:r>
          </a:p>
          <a:p>
            <a:pPr>
              <a:spcAft>
                <a:spcPts val="800"/>
              </a:spcAft>
              <a:defRPr sz="2000"/>
            </a:pPr>
            <a:r>
              <a:t>任务1：SOS求救信号灯</a:t>
            </a:r>
          </a:p>
          <a:p>
            <a:pPr>
              <a:spcAft>
                <a:spcPts val="800"/>
              </a:spcAft>
              <a:defRPr sz="2000"/>
            </a:pPr>
            <a:r>
              <a:t>• 3短闪烁（S）</a:t>
            </a:r>
          </a:p>
          <a:p>
            <a:pPr>
              <a:spcAft>
                <a:spcPts val="800"/>
              </a:spcAft>
              <a:defRPr sz="2000"/>
            </a:pPr>
            <a:r>
              <a:t>• 3长闪烁（O）</a:t>
            </a:r>
          </a:p>
          <a:p>
            <a:pPr>
              <a:spcAft>
                <a:spcPts val="800"/>
              </a:spcAft>
              <a:defRPr sz="2000"/>
            </a:pPr>
            <a:r>
              <a:t>• 3短闪烁（S）</a:t>
            </a:r>
          </a:p>
          <a:p>
            <a:pPr>
              <a:spcAft>
                <a:spcPts val="800"/>
              </a:spcAft>
              <a:defRPr sz="2000"/>
            </a:pPr>
            <a:r>
              <a:t>• 间隔2秒后重复</a:t>
            </a:r>
          </a:p>
          <a:p>
            <a:pPr>
              <a:spcAft>
                <a:spcPts val="800"/>
              </a:spcAft>
              <a:defRPr sz="2000"/>
            </a:pPr>
            <a:r>
              <a:t>短 = 亮200ms，灭200ms</a:t>
            </a:r>
          </a:p>
          <a:p>
            <a:pPr>
              <a:spcAft>
                <a:spcPts val="800"/>
              </a:spcAft>
              <a:defRPr sz="2000"/>
            </a:pPr>
            <a:r>
              <a:t>长 = 亮600ms，灭200ms</a:t>
            </a:r>
          </a:p>
          <a:p>
            <a:pPr>
              <a:spcAft>
                <a:spcPts val="800"/>
              </a:spcAft>
              <a:defRPr sz="2000"/>
            </a:pPr>
            <a:r>
              <a:t>任务2：按键控制LED</a:t>
            </a:r>
          </a:p>
          <a:p>
            <a:pPr>
              <a:spcAft>
                <a:spcPts val="800"/>
              </a:spcAft>
              <a:defRPr sz="2000"/>
            </a:pPr>
            <a:r>
              <a:t>• 按一下，LED状态切换（亮→灭 或 灭→亮）</a:t>
            </a:r>
          </a:p>
          <a:p>
            <a:pPr>
              <a:spcAft>
                <a:spcPts val="800"/>
              </a:spcAft>
              <a:defRPr sz="2000"/>
            </a:pPr>
            <a:r>
              <a:t>• 需要消抖处理</a:t>
            </a:r>
          </a:p>
          <a:p>
            <a:pPr>
              <a:spcAft>
                <a:spcPts val="800"/>
              </a:spcAft>
              <a:defRPr sz="2000"/>
            </a:pPr>
            <a:r>
              <a:t>消抖方法：</a:t>
            </a:r>
          </a:p>
          <a:p>
            <a:pPr>
              <a:spcAft>
                <a:spcPts val="800"/>
              </a:spcAft>
              <a:defRPr sz="2000"/>
            </a:pPr>
            <a:r>
              <a:t>if (digitalRead(BUTTON) == LOW) {</a:t>
            </a:r>
          </a:p>
          <a:p>
            <a:pPr>
              <a:spcAft>
                <a:spcPts val="800"/>
              </a:spcAft>
              <a:defRPr sz="2000"/>
            </a:pPr>
            <a:r>
              <a:t>delay(10);  // 等待抖动结束</a:t>
            </a:r>
          </a:p>
          <a:p>
            <a:pPr>
              <a:spcAft>
                <a:spcPts val="800"/>
              </a:spcAft>
              <a:defRPr sz="2000"/>
            </a:pPr>
            <a:r>
              <a:t>if (digitalRead(BUTTON) == LOW) {</a:t>
            </a:r>
          </a:p>
          <a:p>
            <a:pPr>
              <a:spcAft>
                <a:spcPts val="800"/>
              </a:spcAft>
              <a:defRPr sz="2000"/>
            </a:pPr>
            <a:r>
              <a:t>// 确认按键按下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循迹小车代码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🚗 循迹小车完整代码</a:t>
            </a:r>
          </a:p>
          <a:p>
            <a:pPr>
              <a:spcAft>
                <a:spcPts val="800"/>
              </a:spcAft>
              <a:defRPr sz="2000"/>
            </a:pPr>
            <a:r>
              <a:t>// 引脚定义</a:t>
            </a:r>
          </a:p>
          <a:p>
            <a:pPr>
              <a:spcAft>
                <a:spcPts val="800"/>
              </a:spcAft>
              <a:defRPr sz="2000"/>
            </a:pPr>
            <a:r>
              <a:t>#define LEFT_SENSOR  34</a:t>
            </a:r>
          </a:p>
          <a:p>
            <a:pPr>
              <a:spcAft>
                <a:spcPts val="800"/>
              </a:spcAft>
              <a:defRPr sz="2000"/>
            </a:pPr>
            <a:r>
              <a:t>#define RIGHT_SENSOR 35</a:t>
            </a:r>
          </a:p>
          <a:p>
            <a:pPr>
              <a:spcAft>
                <a:spcPts val="800"/>
              </a:spcAft>
              <a:defRPr sz="2000"/>
            </a:pPr>
            <a:r>
              <a:t>#define M1_IN1  2</a:t>
            </a:r>
          </a:p>
          <a:p>
            <a:pPr>
              <a:spcAft>
                <a:spcPts val="800"/>
              </a:spcAft>
              <a:defRPr sz="2000"/>
            </a:pPr>
            <a:r>
              <a:t>#define M1_IN2  4</a:t>
            </a:r>
          </a:p>
          <a:p>
            <a:pPr>
              <a:spcAft>
                <a:spcPts val="800"/>
              </a:spcAft>
              <a:defRPr sz="2000"/>
            </a:pPr>
            <a:r>
              <a:t>#define M2_IN1  16</a:t>
            </a:r>
          </a:p>
          <a:p>
            <a:pPr>
              <a:spcAft>
                <a:spcPts val="800"/>
              </a:spcAft>
              <a:defRPr sz="2000"/>
            </a:pPr>
            <a:r>
              <a:t>#define M2_IN2  17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pinMode(LEFT_SENSOR, INPUT);</a:t>
            </a:r>
          </a:p>
          <a:p>
            <a:pPr>
              <a:spcAft>
                <a:spcPts val="800"/>
              </a:spcAft>
              <a:defRPr sz="2000"/>
            </a:pPr>
            <a:r>
              <a:t>pinMode(RIGHT_SENSOR, INPUT);</a:t>
            </a:r>
          </a:p>
          <a:p>
            <a:pPr>
              <a:spcAft>
                <a:spcPts val="800"/>
              </a:spcAft>
              <a:defRPr sz="2000"/>
            </a:pPr>
            <a:r>
              <a:t>pinMode(M1_IN1, OUTPUT);</a:t>
            </a:r>
          </a:p>
          <a:p>
            <a:pPr>
              <a:spcAft>
                <a:spcPts val="800"/>
              </a:spcAft>
              <a:defRPr sz="2000"/>
            </a:pPr>
            <a:r>
              <a:t>pinMode(M1_IN2, OUTPUT);</a:t>
            </a:r>
          </a:p>
          <a:p>
            <a:pPr>
              <a:spcAft>
                <a:spcPts val="800"/>
              </a:spcAft>
              <a:defRPr sz="2000"/>
            </a:pPr>
            <a:r>
              <a:t>pinMode(M2_IN1, OUTPUT);</a:t>
            </a:r>
          </a:p>
          <a:p>
            <a:pPr>
              <a:spcAft>
                <a:spcPts val="800"/>
              </a:spcAft>
              <a:defRPr sz="2000"/>
            </a:pPr>
            <a:r>
              <a:t>pinMode(M2_IN2, OUTPUT);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</a:t>
            </a:r>
          </a:p>
          <a:p>
            <a:pPr>
              <a:spcAft>
                <a:spcPts val="800"/>
              </a:spcAft>
              <a:defRPr sz="2000"/>
            </a:pPr>
            <a:r>
              <a:t>int leftValue = digitalRead(LEFT_SENSOR);</a:t>
            </a:r>
          </a:p>
          <a:p>
            <a:pPr>
              <a:spcAft>
                <a:spcPts val="800"/>
              </a:spcAft>
              <a:defRPr sz="2000"/>
            </a:pPr>
            <a:r>
              <a:t>int rightValue = digitalRead(RIGHT_SENSOR);</a:t>
            </a:r>
          </a:p>
          <a:p>
            <a:pPr>
              <a:spcAft>
                <a:spcPts val="800"/>
              </a:spcAft>
              <a:defRPr sz="2000"/>
            </a:pPr>
            <a:r>
              <a:t>if (leftValue == LOW &amp;&amp; rightValue == LOW) {</a:t>
            </a:r>
          </a:p>
          <a:p>
            <a:pPr>
              <a:spcAft>
                <a:spcPts val="800"/>
              </a:spcAft>
              <a:defRPr sz="2000"/>
            </a:pPr>
            <a:r>
              <a:t>motorStop();</a:t>
            </a:r>
          </a:p>
          <a:p>
            <a:pPr>
              <a:spcAft>
                <a:spcPts val="800"/>
              </a:spcAft>
              <a:defRPr sz="2000"/>
            </a:pPr>
            <a:r>
              <a:t>} else if (leftValue == HIGH) {</a:t>
            </a:r>
          </a:p>
          <a:p>
            <a:pPr>
              <a:spcAft>
                <a:spcPts val="800"/>
              </a:spcAft>
              <a:defRPr sz="2000"/>
            </a:pPr>
            <a:r>
              <a:t>motorTurnRight();</a:t>
            </a:r>
          </a:p>
          <a:p>
            <a:pPr>
              <a:spcAft>
                <a:spcPts val="800"/>
              </a:spcAft>
              <a:defRPr sz="2000"/>
            </a:pPr>
            <a:r>
              <a:t>} else if (rightValue == HIGH) {</a:t>
            </a:r>
          </a:p>
          <a:p>
            <a:pPr>
              <a:spcAft>
                <a:spcPts val="800"/>
              </a:spcAft>
              <a:defRPr sz="2000"/>
            </a:pPr>
            <a:r>
              <a:t>motorTurnLeft();</a:t>
            </a:r>
          </a:p>
          <a:p>
            <a:pPr>
              <a:spcAft>
                <a:spcPts val="800"/>
              </a:spcAft>
              <a:defRPr sz="2000"/>
            </a:pPr>
            <a:r>
              <a:t>} else {</a:t>
            </a:r>
          </a:p>
          <a:p>
            <a:pPr>
              <a:spcAft>
                <a:spcPts val="800"/>
              </a:spcAft>
              <a:defRPr sz="2000"/>
            </a:pPr>
            <a:r>
              <a:t>motorForward();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📌 思考：循迹逻辑还有哪些可以优化的地方？</a:t>
            </a:r>
          </a:p>
          <a:p>
            <a:pPr>
              <a:spcAft>
                <a:spcPts val="800"/>
              </a:spcAft>
              <a:defRPr sz="2000"/>
            </a:pPr>
            <a:r>
              <a:t>• 速度控制（PWM）</a:t>
            </a:r>
          </a:p>
          <a:p>
            <a:pPr>
              <a:spcAft>
                <a:spcPts val="800"/>
              </a:spcAft>
              <a:defRPr sz="2000"/>
            </a:pPr>
            <a:r>
              <a:t>• 弯道处理</a:t>
            </a:r>
          </a:p>
          <a:p>
            <a:pPr>
              <a:spcAft>
                <a:spcPts val="800"/>
              </a:spcAft>
              <a:defRPr sz="2000"/>
            </a:pPr>
            <a:r>
              <a:t>• 多传感器融合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下周预告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📅 下周预告</a:t>
            </a:r>
          </a:p>
          <a:p>
            <a:pPr>
              <a:spcAft>
                <a:spcPts val="800"/>
              </a:spcAft>
              <a:defRPr sz="2000"/>
            </a:pPr>
            <a:r>
              <a:t>🌡️ 传感器上云 🌡️</a:t>
            </a:r>
          </a:p>
          <a:p>
            <a:pPr>
              <a:spcAft>
                <a:spcPts val="800"/>
              </a:spcAft>
              <a:defRPr sz="2000"/>
            </a:pPr>
            <a:r>
              <a:t>DHT11 → ESP32 → 📱手机</a:t>
            </a:r>
          </a:p>
          <a:p>
            <a:pPr>
              <a:spcAft>
                <a:spcPts val="800"/>
              </a:spcAft>
              <a:defRPr sz="2000"/>
            </a:pPr>
            <a:r>
              <a:t>温湿度   WiFi   显示</a:t>
            </a:r>
          </a:p>
          <a:p>
            <a:pPr>
              <a:spcAft>
                <a:spcPts val="800"/>
              </a:spcAft>
              <a:defRPr sz="2000"/>
            </a:pPr>
            <a:r>
              <a:t>今天内容：</a:t>
            </a:r>
          </a:p>
          <a:p>
            <a:pPr>
              <a:spcAft>
                <a:spcPts val="800"/>
              </a:spcAft>
              <a:defRPr sz="2000"/>
            </a:pPr>
            <a:r>
              <a:t>• UART串口通信原理</a:t>
            </a:r>
          </a:p>
          <a:p>
            <a:pPr>
              <a:spcAft>
                <a:spcPts val="800"/>
              </a:spcAft>
              <a:defRPr sz="2000"/>
            </a:pPr>
            <a:r>
              <a:t>• I2C协议与传感器读取</a:t>
            </a:r>
          </a:p>
          <a:p>
            <a:pPr>
              <a:spcAft>
                <a:spcPts val="800"/>
              </a:spcAft>
              <a:defRPr sz="2000"/>
            </a:pPr>
            <a:r>
              <a:t>🔥 预习问题：</a:t>
            </a:r>
          </a:p>
          <a:p>
            <a:pPr>
              <a:spcAft>
                <a:spcPts val="800"/>
              </a:spcAft>
              <a:defRPr sz="2000"/>
            </a:pPr>
            <a:r>
              <a:t>"传感器数据是怎么从芯片传到手机的？"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结束页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🎓 第3周结束</a:t>
            </a:r>
          </a:p>
          <a:p>
            <a:pPr>
              <a:spcAft>
                <a:spcPts val="800"/>
              </a:spcAft>
              <a:defRPr sz="2000"/>
            </a:pPr>
            <a:r>
              <a:t>Arduino基础语法</a:t>
            </a:r>
          </a:p>
          <a:p>
            <a:pPr>
              <a:spcAft>
                <a:spcPts val="800"/>
              </a:spcAft>
              <a:defRPr sz="2000"/>
            </a:pPr>
            <a:r>
              <a:t>💬 记住：</a:t>
            </a:r>
          </a:p>
          <a:p>
            <a:pPr>
              <a:spcAft>
                <a:spcPts val="800"/>
              </a:spcAft>
              <a:defRPr sz="2000"/>
            </a:pPr>
            <a:r>
              <a:t>setup() = 初始化</a:t>
            </a:r>
          </a:p>
          <a:p>
            <a:pPr>
              <a:spcAft>
                <a:spcPts val="800"/>
              </a:spcAft>
              <a:defRPr sz="2000"/>
            </a:pPr>
            <a:r>
              <a:t>loop() = 主循环</a:t>
            </a:r>
          </a:p>
          <a:p>
            <a:pPr>
              <a:spcAft>
                <a:spcPts val="800"/>
              </a:spcAft>
              <a:defRPr sz="2000"/>
            </a:pPr>
            <a:r>
              <a:t>if/else = 条件判断</a:t>
            </a:r>
          </a:p>
          <a:p>
            <a:pPr>
              <a:spcAft>
                <a:spcPts val="800"/>
              </a:spcAft>
              <a:defRPr sz="2000"/>
            </a:pPr>
            <a:r>
              <a:t>for/while = 循环</a:t>
            </a:r>
          </a:p>
          <a:p>
            <a:pPr>
              <a:spcAft>
                <a:spcPts val="800"/>
              </a:spcAft>
              <a:defRPr sz="2000"/>
            </a:pPr>
            <a:r>
              <a:t>函数 = 代码复用</a:t>
            </a:r>
          </a:p>
          <a:p>
            <a:pPr>
              <a:spcAft>
                <a:spcPts val="800"/>
              </a:spcAft>
              <a:defRPr sz="2000"/>
            </a:pPr>
            <a:r>
              <a:t>同学们，下周见！👋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循迹原理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🔍 循迹小车原理</a:t>
            </a:r>
          </a:p>
          <a:p>
            <a:pPr>
              <a:spcAft>
                <a:spcPts val="800"/>
              </a:spcAft>
              <a:defRPr sz="2000"/>
            </a:pPr>
            <a:r>
              <a:t>问题：小车怎么知道黑线在哪？</a:t>
            </a:r>
          </a:p>
          <a:p>
            <a:pPr>
              <a:spcAft>
                <a:spcPts val="800"/>
              </a:spcAft>
              <a:defRPr sz="2000"/>
            </a:pPr>
            <a:r>
              <a:t>答案：红外传感器！</a:t>
            </a:r>
          </a:p>
          <a:p>
            <a:pPr>
              <a:spcAft>
                <a:spcPts val="800"/>
              </a:spcAft>
              <a:defRPr sz="2000"/>
            </a:pPr>
            <a:r>
              <a:t>红外传感器原理：</a:t>
            </a:r>
          </a:p>
          <a:p/>
          <a:p>
            <a:pPr>
              <a:spcAft>
                <a:spcPts val="800"/>
              </a:spcAft>
              <a:defRPr sz="2000"/>
            </a:pPr>
            <a:r>
              <a:t>白纸：红外光被反射    → 接收器收到 → 输出LOW</a:t>
            </a:r>
          </a:p>
          <a:p>
            <a:pPr>
              <a:spcAft>
                <a:spcPts val="800"/>
              </a:spcAft>
              <a:defRPr sz="2000"/>
            </a:pPr>
            <a:r>
              <a:t>黑线：红外光被吸收    → 接收器没有→ 输出HIGH</a:t>
            </a:r>
          </a:p>
          <a:p>
            <a:pPr>
              <a:spcAft>
                <a:spcPts val="800"/>
              </a:spcAft>
              <a:defRPr sz="2000"/>
            </a:pPr>
            <a:r>
              <a:t>小车控制逻辑：</a:t>
            </a:r>
          </a:p>
          <a:p>
            <a:pPr>
              <a:spcAft>
                <a:spcPts val="800"/>
              </a:spcAft>
              <a:defRPr sz="2000"/>
            </a:pPr>
            <a:r>
              <a:t>左边传感器在黑线上 → 左转</a:t>
            </a:r>
          </a:p>
          <a:p>
            <a:pPr>
              <a:spcAft>
                <a:spcPts val="800"/>
              </a:spcAft>
              <a:defRPr sz="2000"/>
            </a:pPr>
            <a:r>
              <a:t>右边传感器在黑线上 → 右转</a:t>
            </a:r>
          </a:p>
          <a:p>
            <a:pPr>
              <a:spcAft>
                <a:spcPts val="800"/>
              </a:spcAft>
              <a:defRPr sz="2000"/>
            </a:pPr>
            <a:r>
              <a:t>两个都在白纸上   → 直行</a:t>
            </a:r>
          </a:p>
          <a:p>
            <a:pPr>
              <a:spcAft>
                <a:spcPts val="800"/>
              </a:spcAft>
              <a:defRPr sz="2000"/>
            </a:pPr>
            <a:r>
              <a:t>两个都在黑线上   → 停止（到达终点）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Arduino程序结构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💻 Arduino程序结构</a:t>
            </a:r>
          </a:p>
          <a:p>
            <a:pPr>
              <a:spcAft>
                <a:spcPts val="800"/>
              </a:spcAft>
              <a:defRPr sz="2000"/>
            </a:pPr>
            <a:r>
              <a:t>void setup() {            // ① 初始化函数</a:t>
            </a:r>
          </a:p>
          <a:p>
            <a:pPr>
              <a:spcAft>
                <a:spcPts val="800"/>
              </a:spcAft>
              <a:defRPr sz="2000"/>
            </a:pPr>
            <a:r>
              <a:t>// 只执行一次</a:t>
            </a:r>
          </a:p>
          <a:p>
            <a:pPr>
              <a:spcAft>
                <a:spcPts val="800"/>
              </a:spcAft>
              <a:defRPr sz="2000"/>
            </a:pPr>
            <a:r>
              <a:t>// 放初始化代码：引脚模式、串口、变量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             // ② 主循环函数</a:t>
            </a:r>
          </a:p>
          <a:p>
            <a:pPr>
              <a:spcAft>
                <a:spcPts val="800"/>
              </a:spcAft>
              <a:defRPr sz="2000"/>
            </a:pPr>
            <a:r>
              <a:t>// 无限循环执行</a:t>
            </a:r>
          </a:p>
          <a:p>
            <a:pPr>
              <a:spcAft>
                <a:spcPts val="800"/>
              </a:spcAft>
              <a:defRPr sz="2000"/>
            </a:pPr>
            <a:r>
              <a:t>// 放主要逻辑：读取传感器、控制电机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📌 类比理解：</a:t>
            </a:r>
          </a:p>
          <a:p>
            <a:pPr>
              <a:spcAft>
                <a:spcPts val="800"/>
              </a:spcAft>
              <a:defRPr sz="2000"/>
            </a:pPr>
            <a:r>
              <a:t>setup()  = 起床后的准备工作（穿衣、洗漱）</a:t>
            </a:r>
          </a:p>
          <a:p>
            <a:pPr>
              <a:spcAft>
                <a:spcPts val="800"/>
              </a:spcAft>
              <a:defRPr sz="2000"/>
            </a:pPr>
            <a:r>
              <a:t>loop()   = 一天的主要活动（上班/上学），循环往复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变量与数据类型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📦 变量与数据类型</a:t>
            </a:r>
          </a:p>
          <a:p>
            <a:pPr>
              <a:spcAft>
                <a:spcPts val="800"/>
              </a:spcAft>
              <a:defRPr sz="2000"/>
            </a:pPr>
            <a:r>
              <a:t>变量 = 存储数据的"盒子"</a:t>
            </a:r>
          </a:p>
          <a:p>
            <a:pPr>
              <a:spcAft>
                <a:spcPts val="800"/>
              </a:spcAft>
              <a:defRPr sz="2000"/>
            </a:pPr>
            <a:r>
              <a:t>声明格式：</a:t>
            </a:r>
          </a:p>
          <a:p>
            <a:pPr>
              <a:spcAft>
                <a:spcPts val="800"/>
              </a:spcAft>
              <a:defRPr sz="2000"/>
            </a:pPr>
            <a:r>
              <a:t>类型 变量名 = 值;</a:t>
            </a:r>
          </a:p>
          <a:p>
            <a:pPr>
              <a:spcAft>
                <a:spcPts val="800"/>
              </a:spcAft>
              <a:defRPr sz="2000"/>
            </a:pPr>
            <a:r>
              <a:t>示例：</a:t>
            </a:r>
          </a:p>
          <a:p>
            <a:pPr>
              <a:spcAft>
                <a:spcPts val="800"/>
              </a:spcAft>
              <a:defRPr sz="2000"/>
            </a:pPr>
            <a:r>
              <a:t>int count = 0;         // 整数</a:t>
            </a:r>
          </a:p>
          <a:p>
            <a:pPr>
              <a:spcAft>
                <a:spcPts val="800"/>
              </a:spcAft>
              <a:defRPr sz="2000"/>
            </a:pPr>
            <a:r>
              <a:t>float temperature = 25.5; // 小数</a:t>
            </a:r>
          </a:p>
          <a:p>
            <a:pPr>
              <a:spcAft>
                <a:spcPts val="800"/>
              </a:spcAft>
              <a:defRPr sz="2000"/>
            </a:pPr>
            <a:r>
              <a:t>bool isRunning = true;   // 布尔</a:t>
            </a:r>
          </a:p>
          <a:p>
            <a:pPr>
              <a:spcAft>
                <a:spcPts val="800"/>
              </a:spcAft>
              <a:defRPr sz="2000"/>
            </a:pPr>
            <a:r>
              <a:t>char grade = 'A';        // 字符</a:t>
            </a:r>
          </a:p>
          <a:p>
            <a:pPr>
              <a:spcAft>
                <a:spcPts val="800"/>
              </a:spcAft>
              <a:defRPr sz="2000"/>
            </a:pPr>
            <a:r>
              <a:t>常用数据类型：</a:t>
            </a:r>
          </a:p>
          <a:p>
            <a:pPr>
              <a:spcAft>
                <a:spcPts val="800"/>
              </a:spcAft>
              <a:defRPr sz="2000"/>
            </a:pPr>
            <a:r>
              <a:t>类型         大小         范围</a:t>
            </a:r>
          </a:p>
          <a:p/>
          <a:p>
            <a:pPr>
              <a:spcAft>
                <a:spcPts val="800"/>
              </a:spcAft>
              <a:defRPr sz="2000"/>
            </a:pPr>
            <a:r>
              <a:t>bool       1字节        true / false</a:t>
            </a:r>
          </a:p>
          <a:p>
            <a:pPr>
              <a:spcAft>
                <a:spcPts val="800"/>
              </a:spcAft>
              <a:defRPr sz="2000"/>
            </a:pPr>
            <a:r>
              <a:t>char       1字节        -128 ~ 127</a:t>
            </a:r>
          </a:p>
          <a:p>
            <a:pPr>
              <a:spcAft>
                <a:spcPts val="800"/>
              </a:spcAft>
              <a:defRPr sz="2000"/>
            </a:pPr>
            <a:r>
              <a:t>int        4字节        -2B ~ 2B</a:t>
            </a:r>
          </a:p>
          <a:p>
            <a:pPr>
              <a:spcAft>
                <a:spcPts val="800"/>
              </a:spcAft>
              <a:defRPr sz="2000"/>
            </a:pPr>
            <a:r>
              <a:t>long       4字节        -2B ~ 2B</a:t>
            </a:r>
          </a:p>
          <a:p>
            <a:pPr>
              <a:spcAft>
                <a:spcPts val="800"/>
              </a:spcAft>
              <a:defRPr sz="2000"/>
            </a:pPr>
            <a:r>
              <a:t>float      4字节        ±3.4e38</a:t>
            </a:r>
          </a:p>
          <a:p>
            <a:pPr>
              <a:spcAft>
                <a:spcPts val="800"/>
              </a:spcAft>
              <a:defRPr sz="2000"/>
            </a:pPr>
            <a:r>
              <a:t>double     8字节        ±1.7e308</a:t>
            </a:r>
          </a:p>
          <a:p>
            <a:pPr>
              <a:spcAft>
                <a:spcPts val="800"/>
              </a:spcAft>
              <a:defRPr sz="2000"/>
            </a:pPr>
            <a:r>
              <a:t>📌 ESP32建议：</a:t>
            </a:r>
          </a:p>
          <a:p>
            <a:pPr>
              <a:spcAft>
                <a:spcPts val="800"/>
              </a:spcAft>
              <a:defRPr sz="2000"/>
            </a:pPr>
            <a:r>
              <a:t>• 整数运算用 int 或 long</a:t>
            </a:r>
          </a:p>
          <a:p>
            <a:pPr>
              <a:spcAft>
                <a:spcPts val="800"/>
              </a:spcAft>
              <a:defRPr sz="2000"/>
            </a:pPr>
            <a:r>
              <a:t>• 小数运算用 float（足够）</a:t>
            </a:r>
          </a:p>
          <a:p>
            <a:pPr>
              <a:spcAft>
                <a:spcPts val="800"/>
              </a:spcAft>
              <a:defRPr sz="2000"/>
            </a:pPr>
            <a:r>
              <a:t>• 字符串用 String 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运算符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🔢 运算符</a:t>
            </a:r>
          </a:p>
          <a:p>
            <a:pPr>
              <a:spcAft>
                <a:spcPts val="800"/>
              </a:spcAft>
              <a:defRPr sz="2000"/>
            </a:pPr>
            <a:r>
              <a:t>算术运算符</a:t>
            </a:r>
          </a:p>
          <a:p>
            <a:pPr>
              <a:spcAft>
                <a:spcPts val="800"/>
              </a:spcAft>
              <a:defRPr sz="2000"/>
            </a:pPr>
            <a:r>
              <a:t>+       加法</a:t>
            </a:r>
          </a:p>
          <a:p>
            <a:pPr>
              <a:spcAft>
                <a:spcPts val="800"/>
              </a:spcAft>
              <a:defRPr sz="2000"/>
            </a:pPr>
            <a:r>
              <a:t>-       减法</a:t>
            </a:r>
          </a:p>
          <a:p>
            <a:pPr>
              <a:spcAft>
                <a:spcPts val="800"/>
              </a:spcAft>
              <a:defRPr sz="2000"/>
            </a:pPr>
            <a:r>
              <a:t>*       乘法</a:t>
            </a:r>
          </a:p>
          <a:p>
            <a:pPr>
              <a:spcAft>
                <a:spcPts val="800"/>
              </a:spcAft>
              <a:defRPr sz="2000"/>
            </a:pPr>
            <a:r>
              <a:t>/       除法</a:t>
            </a:r>
          </a:p>
          <a:p>
            <a:pPr>
              <a:spcAft>
                <a:spcPts val="800"/>
              </a:spcAft>
              <a:defRPr sz="2000"/>
            </a:pPr>
            <a:r>
              <a:t>%       取余（模运算）</a:t>
            </a:r>
          </a:p>
          <a:p>
            <a:pPr>
              <a:spcAft>
                <a:spcPts val="800"/>
              </a:spcAft>
              <a:defRPr sz="2000"/>
            </a:pPr>
            <a:r>
              <a:t>比较运算符（返回true或false）</a:t>
            </a:r>
          </a:p>
          <a:p>
            <a:pPr>
              <a:spcAft>
                <a:spcPts val="800"/>
              </a:spcAft>
              <a:defRPr sz="2000"/>
            </a:pPr>
            <a:r>
              <a:t>==      等于</a:t>
            </a:r>
          </a:p>
          <a:p>
            <a:pPr>
              <a:spcAft>
                <a:spcPts val="800"/>
              </a:spcAft>
              <a:defRPr sz="2000"/>
            </a:pPr>
            <a:r>
              <a:t>!=      不等于</a:t>
            </a:r>
          </a:p>
          <a:p>
            <a:pPr>
              <a:spcAft>
                <a:spcPts val="800"/>
              </a:spcAft>
              <a:defRPr sz="2000"/>
            </a:pPr>
            <a:r>
              <a:t>&gt;       大于</a:t>
            </a:r>
          </a:p>
          <a:p>
            <a:pPr>
              <a:spcAft>
                <a:spcPts val="800"/>
              </a:spcAft>
              <a:defRPr sz="2000"/>
            </a:pPr>
            <a:r>
              <a:t>&lt;       小于</a:t>
            </a:r>
          </a:p>
          <a:p>
            <a:pPr>
              <a:spcAft>
                <a:spcPts val="800"/>
              </a:spcAft>
              <a:defRPr sz="2000"/>
            </a:pPr>
            <a:r>
              <a:t>&gt;=      大于等于</a:t>
            </a:r>
          </a:p>
          <a:p>
            <a:pPr>
              <a:spcAft>
                <a:spcPts val="800"/>
              </a:spcAft>
              <a:defRPr sz="2000"/>
            </a:pPr>
            <a:r>
              <a:t>&lt;=      小于等于</a:t>
            </a:r>
          </a:p>
          <a:p>
            <a:pPr>
              <a:spcAft>
                <a:spcPts val="800"/>
              </a:spcAft>
              <a:defRPr sz="2000"/>
            </a:pPr>
            <a:r>
              <a:t>逻辑运算符</a:t>
            </a:r>
          </a:p>
          <a:p>
            <a:pPr>
              <a:spcAft>
                <a:spcPts val="800"/>
              </a:spcAft>
              <a:defRPr sz="2000"/>
            </a:pPr>
            <a:r>
              <a:t>&amp;&amp;      逻辑与（两者都为true才true）</a:t>
            </a:r>
          </a:p>
          <a:p>
            <a:pPr>
              <a:spcAft>
                <a:spcPts val="800"/>
              </a:spcAft>
              <a:defRPr sz="2000"/>
            </a:pPr>
            <a:r>
              <a:t>||      逻辑或（任一为true就true）</a:t>
            </a:r>
          </a:p>
          <a:p>
            <a:pPr>
              <a:spcAft>
                <a:spcPts val="800"/>
              </a:spcAft>
              <a:defRPr sz="2000"/>
            </a:pPr>
            <a:r>
              <a:t>!       逻辑非（取反）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条件判断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🔀 条件判断</a:t>
            </a:r>
          </a:p>
          <a:p>
            <a:pPr>
              <a:spcAft>
                <a:spcPts val="800"/>
              </a:spcAft>
              <a:defRPr sz="2000"/>
            </a:pPr>
            <a:r>
              <a:t>if语句</a:t>
            </a:r>
          </a:p>
          <a:p>
            <a:pPr>
              <a:spcAft>
                <a:spcPts val="800"/>
              </a:spcAft>
              <a:defRPr sz="2000"/>
            </a:pPr>
            <a:r>
              <a:t>if (条件) {</a:t>
            </a:r>
          </a:p>
          <a:p>
            <a:pPr>
              <a:spcAft>
                <a:spcPts val="800"/>
              </a:spcAft>
              <a:defRPr sz="2000"/>
            </a:pPr>
            <a:r>
              <a:t>// 条件成立时执行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if (条件) {              // 条件成立</a:t>
            </a:r>
          </a:p>
          <a:p>
            <a:pPr>
              <a:spcAft>
                <a:spcPts val="800"/>
              </a:spcAft>
              <a:defRPr sz="2000"/>
            </a:pPr>
            <a:r>
              <a:t>// 执行A</a:t>
            </a:r>
          </a:p>
          <a:p>
            <a:pPr>
              <a:spcAft>
                <a:spcPts val="800"/>
              </a:spcAft>
              <a:defRPr sz="2000"/>
            </a:pPr>
            <a:r>
              <a:t>} else {                 // 否则</a:t>
            </a:r>
          </a:p>
          <a:p>
            <a:pPr>
              <a:spcAft>
                <a:spcPts val="800"/>
              </a:spcAft>
              <a:defRPr sz="2000"/>
            </a:pPr>
            <a:r>
              <a:t>// 执行B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if (条件1) {             // 条件1成立</a:t>
            </a:r>
          </a:p>
          <a:p>
            <a:pPr>
              <a:spcAft>
                <a:spcPts val="800"/>
              </a:spcAft>
              <a:defRPr sz="2000"/>
            </a:pPr>
            <a:r>
              <a:t>// 执行A</a:t>
            </a:r>
          </a:p>
          <a:p>
            <a:pPr>
              <a:spcAft>
                <a:spcPts val="800"/>
              </a:spcAft>
              <a:defRPr sz="2000"/>
            </a:pPr>
            <a:r>
              <a:t>} else if (条件2) {      // 否则如果条件2成立</a:t>
            </a:r>
          </a:p>
          <a:p>
            <a:pPr>
              <a:spcAft>
                <a:spcPts val="800"/>
              </a:spcAft>
              <a:defRPr sz="2000"/>
            </a:pPr>
            <a:r>
              <a:t>// 执行B</a:t>
            </a:r>
          </a:p>
          <a:p>
            <a:pPr>
              <a:spcAft>
                <a:spcPts val="800"/>
              </a:spcAft>
              <a:defRPr sz="2000"/>
            </a:pPr>
            <a:r>
              <a:t>} else {                 // 都不成立</a:t>
            </a:r>
          </a:p>
          <a:p>
            <a:pPr>
              <a:spcAft>
                <a:spcPts val="800"/>
              </a:spcAft>
              <a:defRPr sz="2000"/>
            </a:pPr>
            <a:r>
              <a:t>// 执行C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示例：循迹传感器判断</a:t>
            </a:r>
          </a:p>
          <a:p>
            <a:pPr>
              <a:spcAft>
                <a:spcPts val="800"/>
              </a:spcAft>
              <a:defRPr sz="2000"/>
            </a:pPr>
            <a:r>
              <a:t>if (leftSensor == HIGH &amp;&amp; rightSensor == HIGH) {</a:t>
            </a:r>
          </a:p>
          <a:p>
            <a:pPr>
              <a:spcAft>
                <a:spcPts val="800"/>
              </a:spcAft>
              <a:defRPr sz="2000"/>
            </a:pPr>
            <a:r>
              <a:t>// 两边都在黑线上，停止</a:t>
            </a:r>
          </a:p>
          <a:p>
            <a:pPr>
              <a:spcAft>
                <a:spcPts val="800"/>
              </a:spcAft>
              <a:defRPr sz="2000"/>
            </a:pPr>
            <a:r>
              <a:t>motorStop();</a:t>
            </a:r>
          </a:p>
          <a:p>
            <a:pPr>
              <a:spcAft>
                <a:spcPts val="800"/>
              </a:spcAft>
              <a:defRPr sz="2000"/>
            </a:pPr>
            <a:r>
              <a:t>} else if (leftSensor == LOW) {</a:t>
            </a:r>
          </a:p>
          <a:p>
            <a:pPr>
              <a:spcAft>
                <a:spcPts val="800"/>
              </a:spcAft>
              <a:defRPr sz="2000"/>
            </a:pPr>
            <a:r>
              <a:t>// 左边在黑线上，右转</a:t>
            </a:r>
          </a:p>
          <a:p>
            <a:pPr>
              <a:spcAft>
                <a:spcPts val="800"/>
              </a:spcAft>
              <a:defRPr sz="2000"/>
            </a:pPr>
            <a:r>
              <a:t>motorTurnRight();</a:t>
            </a:r>
          </a:p>
          <a:p>
            <a:pPr>
              <a:spcAft>
                <a:spcPts val="800"/>
              </a:spcAft>
              <a:defRPr sz="2000"/>
            </a:pPr>
            <a:r>
              <a:t>} else if (rightSensor == LOW) {</a:t>
            </a:r>
          </a:p>
          <a:p>
            <a:pPr>
              <a:spcAft>
                <a:spcPts val="800"/>
              </a:spcAft>
              <a:defRPr sz="2000"/>
            </a:pPr>
            <a:r>
              <a:t>// 右边在黑线上，左转</a:t>
            </a:r>
          </a:p>
          <a:p>
            <a:pPr>
              <a:spcAft>
                <a:spcPts val="800"/>
              </a:spcAft>
              <a:defRPr sz="2000"/>
            </a:pPr>
            <a:r>
              <a:t>motorTurnLeft();</a:t>
            </a:r>
          </a:p>
          <a:p>
            <a:pPr>
              <a:spcAft>
                <a:spcPts val="800"/>
              </a:spcAft>
              <a:defRPr sz="2000"/>
            </a:pPr>
            <a:r>
              <a:t>} else {</a:t>
            </a:r>
          </a:p>
          <a:p>
            <a:pPr>
              <a:spcAft>
                <a:spcPts val="800"/>
              </a:spcAft>
              <a:defRPr sz="2000"/>
            </a:pPr>
            <a:r>
              <a:t>// 其他情况，直行</a:t>
            </a:r>
          </a:p>
          <a:p>
            <a:pPr>
              <a:spcAft>
                <a:spcPts val="800"/>
              </a:spcAft>
              <a:defRPr sz="2000"/>
            </a:pPr>
            <a:r>
              <a:t>motorForward();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循环语句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🔁 循环语句</a:t>
            </a:r>
          </a:p>
          <a:p>
            <a:pPr>
              <a:spcAft>
                <a:spcPts val="800"/>
              </a:spcAft>
              <a:defRPr sz="2000"/>
            </a:pPr>
            <a:r>
              <a:t>for循环 - 已知循环次数</a:t>
            </a:r>
          </a:p>
          <a:p>
            <a:pPr>
              <a:spcAft>
                <a:spcPts val="800"/>
              </a:spcAft>
              <a:defRPr sz="2000"/>
            </a:pPr>
            <a:r>
              <a:t>for (int i = 0; i &lt; 10; i++) {</a:t>
            </a:r>
          </a:p>
          <a:p>
            <a:pPr>
              <a:spcAft>
                <a:spcPts val="800"/>
              </a:spcAft>
              <a:defRPr sz="2000"/>
            </a:pPr>
            <a:r>
              <a:t>// 初始化  ; 条件 ; 更新</a:t>
            </a:r>
          </a:p>
          <a:p>
            <a:pPr>
              <a:spcAft>
                <a:spcPts val="800"/>
              </a:spcAft>
              <a:defRPr sz="2000"/>
            </a:pPr>
            <a:r>
              <a:t>// 循环体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示例：LED闪烁10次</a:t>
            </a:r>
          </a:p>
          <a:p>
            <a:pPr>
              <a:spcAft>
                <a:spcPts val="800"/>
              </a:spcAft>
              <a:defRPr sz="2000"/>
            </a:pPr>
            <a:r>
              <a:t>for (int i = 0; i &lt; 10; i++) {</a:t>
            </a:r>
          </a:p>
          <a:p>
            <a:pPr>
              <a:spcAft>
                <a:spcPts val="800"/>
              </a:spcAft>
              <a:defRPr sz="2000"/>
            </a:pPr>
            <a:r>
              <a:t>digitalWrite(LED, HIGH);</a:t>
            </a:r>
          </a:p>
          <a:p>
            <a:pPr>
              <a:spcAft>
                <a:spcPts val="800"/>
              </a:spcAft>
              <a:defRPr sz="2000"/>
            </a:pPr>
            <a:r>
              <a:t>delay(500);</a:t>
            </a:r>
          </a:p>
          <a:p>
            <a:pPr>
              <a:spcAft>
                <a:spcPts val="800"/>
              </a:spcAft>
              <a:defRPr sz="2000"/>
            </a:pPr>
            <a:r>
              <a:t>digitalWrite(LED, LOW);</a:t>
            </a:r>
          </a:p>
          <a:p>
            <a:pPr>
              <a:spcAft>
                <a:spcPts val="800"/>
              </a:spcAft>
              <a:defRPr sz="2000"/>
            </a:pPr>
            <a:r>
              <a:t>delay(500);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while循环 - 条件满足时循环</a:t>
            </a:r>
          </a:p>
          <a:p>
            <a:pPr>
              <a:spcAft>
                <a:spcPts val="800"/>
              </a:spcAft>
              <a:defRPr sz="2000"/>
            </a:pPr>
            <a:r>
              <a:t>while (条件) {</a:t>
            </a:r>
          </a:p>
          <a:p>
            <a:pPr>
              <a:spcAft>
                <a:spcPts val="800"/>
              </a:spcAft>
              <a:defRPr sz="2000"/>
            </a:pPr>
            <a:r>
              <a:t>// 条件为true时重复执行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示例：等待按键按下</a:t>
            </a:r>
          </a:p>
          <a:p>
            <a:pPr>
              <a:spcAft>
                <a:spcPts val="800"/>
              </a:spcAft>
              <a:defRPr sz="2000"/>
            </a:pPr>
            <a:r>
              <a:t>while (digitalRead(BUTTON) == HIGH) {</a:t>
            </a:r>
          </a:p>
          <a:p>
            <a:pPr>
              <a:spcAft>
                <a:spcPts val="800"/>
              </a:spcAft>
              <a:defRPr sz="2000"/>
            </a:pPr>
            <a:r>
              <a:t>delay(10);  // 等待按键被按下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// 按键按下后继续执行</a:t>
            </a:r>
          </a:p>
          <a:p>
            <a:pPr>
              <a:spcAft>
                <a:spcPts val="800"/>
              </a:spcAft>
              <a:defRPr sz="2000"/>
            </a:pPr>
            <a:r>
              <a:t>do-while循环 - 先执行后判断</a:t>
            </a:r>
          </a:p>
          <a:p>
            <a:pPr>
              <a:spcAft>
                <a:spcPts val="800"/>
              </a:spcAft>
              <a:defRPr sz="2000"/>
            </a:pPr>
            <a:r>
              <a:t>do {</a:t>
            </a:r>
          </a:p>
          <a:p>
            <a:pPr>
              <a:spcAft>
                <a:spcPts val="800"/>
              </a:spcAft>
              <a:defRPr sz="2000"/>
            </a:pPr>
            <a:r>
              <a:t>// 先执行一次</a:t>
            </a:r>
          </a:p>
          <a:p>
            <a:pPr>
              <a:spcAft>
                <a:spcPts val="800"/>
              </a:spcAft>
              <a:defRPr sz="2000"/>
            </a:pPr>
            <a:r>
              <a:t>} while (条件);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数组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📊 数组</a:t>
            </a:r>
          </a:p>
          <a:p>
            <a:pPr>
              <a:spcAft>
                <a:spcPts val="800"/>
              </a:spcAft>
              <a:defRPr sz="2000"/>
            </a:pPr>
            <a:r>
              <a:t>数组 = 连续存储的多个相同类型数据</a:t>
            </a:r>
          </a:p>
          <a:p>
            <a:pPr>
              <a:spcAft>
                <a:spcPts val="800"/>
              </a:spcAft>
              <a:defRPr sz="2000"/>
            </a:pPr>
            <a:r>
              <a:t>声明方式：</a:t>
            </a:r>
          </a:p>
          <a:p>
            <a:pPr>
              <a:spcAft>
                <a:spcPts val="800"/>
              </a:spcAft>
              <a:defRPr sz="2000"/>
            </a:pPr>
            <a:r>
              <a:t>类型 数组名[长度];</a:t>
            </a:r>
          </a:p>
          <a:p>
            <a:pPr>
              <a:spcAft>
                <a:spcPts val="800"/>
              </a:spcAft>
              <a:defRPr sz="2000"/>
            </a:pPr>
            <a:r>
              <a:t>类型 数组名[长度] = {值1, 值2, ...};</a:t>
            </a:r>
          </a:p>
          <a:p>
            <a:pPr>
              <a:spcAft>
                <a:spcPts val="800"/>
              </a:spcAft>
              <a:defRPr sz="2000"/>
            </a:pPr>
            <a:r>
              <a:t>示例：</a:t>
            </a:r>
          </a:p>
          <a:p>
            <a:pPr>
              <a:spcAft>
                <a:spcPts val="800"/>
              </a:spcAft>
              <a:defRPr sz="2000"/>
            </a:pPr>
            <a:r>
              <a:t>int leds[3] = {2, 3, 4};    // 3个LED引脚</a:t>
            </a:r>
          </a:p>
          <a:p>
            <a:pPr>
              <a:spcAft>
                <a:spcPts val="800"/>
              </a:spcAft>
              <a:defRPr sz="2000"/>
            </a:pPr>
            <a:r>
              <a:t>int values[5];                 // 声明但未赋值</a:t>
            </a:r>
          </a:p>
          <a:p>
            <a:pPr>
              <a:spcAft>
                <a:spcPts val="800"/>
              </a:spcAft>
              <a:defRPr sz="2000"/>
            </a:pPr>
            <a:r>
              <a:t>访问方式：数组名[下标]</a:t>
            </a:r>
          </a:p>
          <a:p>
            <a:pPr>
              <a:spcAft>
                <a:spcPts val="800"/>
              </a:spcAft>
              <a:defRPr sz="2000"/>
            </a:pPr>
            <a:r>
              <a:t>leds[0] = 2;    // 第1个元素</a:t>
            </a:r>
          </a:p>
          <a:p>
            <a:pPr>
              <a:spcAft>
                <a:spcPts val="800"/>
              </a:spcAft>
              <a:defRPr sz="2000"/>
            </a:pPr>
            <a:r>
              <a:t>leds[1] = 3;    // 第2个元素</a:t>
            </a:r>
          </a:p>
          <a:p>
            <a:pPr>
              <a:spcAft>
                <a:spcPts val="800"/>
              </a:spcAft>
              <a:defRPr sz="2000"/>
            </a:pPr>
            <a:r>
              <a:t>leds[2] = 4;    // 第3个元素</a:t>
            </a:r>
          </a:p>
          <a:p>
            <a:pPr>
              <a:spcAft>
                <a:spcPts val="800"/>
              </a:spcAft>
              <a:defRPr sz="2000"/>
            </a:pPr>
            <a:r>
              <a:t>应用：流水灯</a:t>
            </a:r>
          </a:p>
          <a:p>
            <a:pPr>
              <a:spcAft>
                <a:spcPts val="800"/>
              </a:spcAft>
              <a:defRPr sz="2000"/>
            </a:pPr>
            <a:r>
              <a:t>int leds[3] = {2, 3, 4};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for (int i = 0; i &lt; 3; i++) {</a:t>
            </a:r>
          </a:p>
          <a:p>
            <a:pPr>
              <a:spcAft>
                <a:spcPts val="800"/>
              </a:spcAft>
              <a:defRPr sz="2000"/>
            </a:pPr>
            <a:r>
              <a:t>pinMode(leds[i], OUTPUT);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</a:t>
            </a:r>
          </a:p>
          <a:p>
            <a:pPr>
              <a:spcAft>
                <a:spcPts val="800"/>
              </a:spcAft>
              <a:defRPr sz="2000"/>
            </a:pPr>
            <a:r>
              <a:t>for (int i = 0; i &lt; 3; i++) {</a:t>
            </a:r>
          </a:p>
          <a:p>
            <a:pPr>
              <a:spcAft>
                <a:spcPts val="800"/>
              </a:spcAft>
              <a:defRPr sz="2000"/>
            </a:pPr>
            <a:r>
              <a:t>digitalWrite(leds[i], HIGH);</a:t>
            </a:r>
          </a:p>
          <a:p>
            <a:pPr>
              <a:spcAft>
                <a:spcPts val="800"/>
              </a:spcAft>
              <a:defRPr sz="2000"/>
            </a:pPr>
            <a:r>
              <a:t>delay(200);</a:t>
            </a:r>
          </a:p>
          <a:p>
            <a:pPr>
              <a:spcAft>
                <a:spcPts val="800"/>
              </a:spcAft>
              <a:defRPr sz="2000"/>
            </a:pPr>
            <a:r>
              <a:t>digitalWrite(leds[i], LOW);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函数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📞 函数</a:t>
            </a:r>
          </a:p>
          <a:p>
            <a:pPr>
              <a:spcAft>
                <a:spcPts val="800"/>
              </a:spcAft>
              <a:defRPr sz="2000"/>
            </a:pPr>
            <a:r>
              <a:t>函数 = 可重复使用的代码块</a:t>
            </a:r>
          </a:p>
          <a:p>
            <a:pPr>
              <a:spcAft>
                <a:spcPts val="800"/>
              </a:spcAft>
              <a:defRPr sz="2000"/>
            </a:pPr>
            <a:r>
              <a:t>定义格式：</a:t>
            </a:r>
          </a:p>
          <a:p>
            <a:pPr>
              <a:spcAft>
                <a:spcPts val="800"/>
              </a:spcAft>
              <a:defRPr sz="2000"/>
            </a:pPr>
            <a:r>
              <a:t>返回类型 函数名(参数1, 参数2, ...) {</a:t>
            </a:r>
          </a:p>
          <a:p>
            <a:pPr>
              <a:spcAft>
                <a:spcPts val="800"/>
              </a:spcAft>
              <a:defRPr sz="2000"/>
            </a:pPr>
            <a:r>
              <a:t>// 函数体</a:t>
            </a:r>
          </a:p>
          <a:p>
            <a:pPr>
              <a:spcAft>
                <a:spcPts val="800"/>
              </a:spcAft>
              <a:defRPr sz="2000"/>
            </a:pPr>
            <a:r>
              <a:t>return 结果;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示例：</a:t>
            </a:r>
          </a:p>
          <a:p>
            <a:pPr>
              <a:spcAft>
                <a:spcPts val="800"/>
              </a:spcAft>
              <a:defRPr sz="2000"/>
            </a:pPr>
            <a:r>
              <a:t>int add(int a, int b) {</a:t>
            </a:r>
          </a:p>
          <a:p>
            <a:pPr>
              <a:spcAft>
                <a:spcPts val="800"/>
              </a:spcAft>
              <a:defRPr sz="2000"/>
            </a:pPr>
            <a:r>
              <a:t>return a + b;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int result = add(3, 5);  // 调用函数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示例：循迹小车控制函数</a:t>
            </a:r>
          </a:p>
          <a:p>
            <a:pPr>
              <a:spcAft>
                <a:spcPts val="800"/>
              </a:spcAft>
              <a:defRPr sz="2000"/>
            </a:pPr>
            <a:r>
              <a:t>void motorForward() {</a:t>
            </a:r>
          </a:p>
          <a:p>
            <a:pPr>
              <a:spcAft>
                <a:spcPts val="800"/>
              </a:spcAft>
              <a:defRPr sz="2000"/>
            </a:pPr>
            <a:r>
              <a:t>digitalWrite(M1_IN1, HIGH);</a:t>
            </a:r>
          </a:p>
          <a:p>
            <a:pPr>
              <a:spcAft>
                <a:spcPts val="800"/>
              </a:spcAft>
              <a:defRPr sz="2000"/>
            </a:pPr>
            <a:r>
              <a:t>digitalWrite(M1_IN2, LOW);</a:t>
            </a:r>
          </a:p>
          <a:p>
            <a:pPr>
              <a:spcAft>
                <a:spcPts val="800"/>
              </a:spcAft>
              <a:defRPr sz="2000"/>
            </a:pPr>
            <a:r>
              <a:t>digitalWrite(M2_IN1, HIGH);</a:t>
            </a:r>
          </a:p>
          <a:p>
            <a:pPr>
              <a:spcAft>
                <a:spcPts val="800"/>
              </a:spcAft>
              <a:defRPr sz="2000"/>
            </a:pPr>
            <a:r>
              <a:t>digitalWrite(M2_IN2, LOW);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motorTurnLeft() {</a:t>
            </a:r>
          </a:p>
          <a:p>
            <a:pPr>
              <a:spcAft>
                <a:spcPts val="800"/>
              </a:spcAft>
              <a:defRPr sz="2000"/>
            </a:pPr>
            <a:r>
              <a:t>digitalWrite(M1_IN1, LOW);</a:t>
            </a:r>
          </a:p>
          <a:p>
            <a:pPr>
              <a:spcAft>
                <a:spcPts val="800"/>
              </a:spcAft>
              <a:defRPr sz="2000"/>
            </a:pPr>
            <a:r>
              <a:t>digitalWrite(M1_IN2, LOW);</a:t>
            </a:r>
          </a:p>
          <a:p>
            <a:pPr>
              <a:spcAft>
                <a:spcPts val="800"/>
              </a:spcAft>
              <a:defRPr sz="2000"/>
            </a:pPr>
            <a:r>
              <a:t>digitalWrite(M2_IN1, HIGH);</a:t>
            </a:r>
          </a:p>
          <a:p>
            <a:pPr>
              <a:spcAft>
                <a:spcPts val="800"/>
              </a:spcAft>
              <a:defRPr sz="2000"/>
            </a:pPr>
            <a:r>
              <a:t>digitalWrite(M2_IN2, LOW);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motorStop() {</a:t>
            </a:r>
          </a:p>
          <a:p>
            <a:pPr>
              <a:spcAft>
                <a:spcPts val="800"/>
              </a:spcAft>
              <a:defRPr sz="2000"/>
            </a:pPr>
            <a:r>
              <a:t>digitalWrite(M1_IN1, LOW);</a:t>
            </a:r>
          </a:p>
          <a:p>
            <a:pPr>
              <a:spcAft>
                <a:spcPts val="800"/>
              </a:spcAft>
              <a:defRPr sz="2000"/>
            </a:pPr>
            <a:r>
              <a:t>digitalWrite(M1_IN2, LOW);</a:t>
            </a:r>
          </a:p>
          <a:p>
            <a:pPr>
              <a:spcAft>
                <a:spcPts val="800"/>
              </a:spcAft>
              <a:defRPr sz="2000"/>
            </a:pPr>
            <a:r>
              <a:t>digitalWrite(M2_IN1, LOW);</a:t>
            </a:r>
          </a:p>
          <a:p>
            <a:pPr>
              <a:spcAft>
                <a:spcPts val="800"/>
              </a:spcAft>
              <a:defRPr sz="2000"/>
            </a:pPr>
            <a:r>
              <a:t>digitalWrite(M2_IN2, LOW);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📌 函数的好处：</a:t>
            </a:r>
          </a:p>
          <a:p>
            <a:pPr>
              <a:spcAft>
                <a:spcPts val="800"/>
              </a:spcAft>
              <a:defRPr sz="2000"/>
            </a:pPr>
            <a:r>
              <a:t>• 代码复用（写一次，用多次）</a:t>
            </a:r>
          </a:p>
          <a:p>
            <a:pPr>
              <a:spcAft>
                <a:spcPts val="800"/>
              </a:spcAft>
              <a:defRPr sz="2000"/>
            </a:pPr>
            <a:r>
              <a:t>• 结构清晰（每个功能一个函数）</a:t>
            </a:r>
          </a:p>
          <a:p>
            <a:pPr>
              <a:spcAft>
                <a:spcPts val="800"/>
              </a:spcAft>
              <a:defRPr sz="2000"/>
            </a:pPr>
            <a:r>
              <a:t>• 易于调试（问题定位快）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