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传感器上云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🔥 开场Demo：传感器数据上云</a:t>
            </a:r>
          </a:p>
          <a:p>
            <a:pPr>
              <a:spcAft>
                <a:spcPts val="800"/>
              </a:spcAft>
              <a:defRPr sz="2000"/>
            </a:pPr>
            <a:r>
              <a:t>DHT11     ← 温湿度</a:t>
            </a:r>
          </a:p>
          <a:p>
            <a:pPr>
              <a:spcAft>
                <a:spcPts val="800"/>
              </a:spcAft>
              <a:defRPr sz="2000"/>
            </a:pPr>
            <a:r>
              <a:t>传感器       传感器</a:t>
            </a:r>
          </a:p>
          <a:p>
            <a:pPr>
              <a:spcAft>
                <a:spcPts val="800"/>
              </a:spcAft>
              <a:defRPr sz="2000"/>
            </a:pPr>
            <a:r>
              <a:t>I2C</a:t>
            </a:r>
          </a:p>
          <a:p>
            <a:pPr>
              <a:spcAft>
                <a:spcPts val="800"/>
              </a:spcAft>
              <a:defRPr sz="2000"/>
            </a:pPr>
            <a:r>
              <a:t>ESP32     ← 数据采集+传输</a:t>
            </a:r>
          </a:p>
          <a:p>
            <a:pPr>
              <a:spcAft>
                <a:spcPts val="800"/>
              </a:spcAft>
              <a:defRPr sz="2000"/>
            </a:pPr>
            <a:r>
              <a:t>WiFi</a:t>
            </a:r>
          </a:p>
          <a:p>
            <a:pPr>
              <a:spcAft>
                <a:spcPts val="800"/>
              </a:spcAft>
              <a:defRPr sz="2000"/>
            </a:pPr>
            <a:r>
              <a:t>📱手机APP  ← 实时显示</a:t>
            </a:r>
          </a:p>
          <a:p>
            <a:pPr>
              <a:spcAft>
                <a:spcPts val="800"/>
              </a:spcAft>
              <a:defRPr sz="2000"/>
            </a:pPr>
            <a:r>
              <a:t>现场演示：温湿度数据实时上传到手机</a:t>
            </a:r>
          </a:p>
          <a:p>
            <a:pPr>
              <a:spcAft>
                <a:spcPts val="800"/>
              </a:spcAft>
              <a:defRPr sz="2000"/>
            </a:pPr>
            <a:r>
              <a:t>引导语：</a:t>
            </a:r>
          </a:p>
          <a:p>
            <a:pPr>
              <a:spcAft>
                <a:spcPts val="800"/>
              </a:spcAft>
              <a:defRPr sz="2000"/>
            </a:pPr>
            <a:r>
              <a:t>"传感器数据是怎么从硬件传到手机的？</a:t>
            </a:r>
          </a:p>
          <a:p>
            <a:pPr>
              <a:spcAft>
                <a:spcPts val="800"/>
              </a:spcAft>
              <a:defRPr sz="2000"/>
            </a:pPr>
            <a:r>
              <a:t>今天学完通信接口，你们也能做出来！"</a:t>
            </a:r>
          </a:p>
          <a:p>
            <a:pPr>
              <a:spcAft>
                <a:spcPts val="800"/>
              </a:spcAft>
              <a:defRPr sz="2000"/>
            </a:pPr>
            <a:r>
              <a:t>📦 物料清单：</a:t>
            </a:r>
          </a:p>
          <a:p>
            <a:pPr>
              <a:spcAft>
                <a:spcPts val="800"/>
              </a:spcAft>
              <a:defRPr sz="2000"/>
            </a:pPr>
            <a:r>
              <a:t>• ESP32开发板 × 1</a:t>
            </a:r>
          </a:p>
          <a:p>
            <a:pPr>
              <a:spcAft>
                <a:spcPts val="800"/>
              </a:spcAft>
              <a:defRPr sz="2000"/>
            </a:pPr>
            <a:r>
              <a:t>• DHT11温湿度传感器 × 1</a:t>
            </a:r>
          </a:p>
          <a:p>
            <a:pPr>
              <a:spcAft>
                <a:spcPts val="800"/>
              </a:spcAft>
              <a:defRPr sz="2000"/>
            </a:pPr>
            <a:r>
              <a:t>• 数据线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DHT11温湿度传感器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🌡️ DHT11温湿度传感器</a:t>
            </a:r>
          </a:p>
          <a:p>
            <a:pPr>
              <a:spcAft>
                <a:spcPts val="800"/>
              </a:spcAft>
              <a:defRPr sz="2000"/>
            </a:pPr>
            <a:r>
              <a:t>外观与引脚：</a:t>
            </a:r>
          </a:p>
          <a:p>
            <a:pPr>
              <a:spcAft>
                <a:spcPts val="800"/>
              </a:spcAft>
              <a:defRPr sz="2000"/>
            </a:pPr>
            <a:r>
              <a:t>DHT11</a:t>
            </a:r>
          </a:p>
          <a:p>
            <a:pPr>
              <a:spcAft>
                <a:spcPts val="800"/>
              </a:spcAft>
              <a:defRPr sz="2000"/>
            </a:pPr>
            <a:r>
              <a:t>[1] [2] [3] [4]    ← 引脚朝下</a:t>
            </a:r>
          </a:p>
          <a:p>
            <a:pPr>
              <a:spcAft>
                <a:spcPts val="800"/>
              </a:spcAft>
              <a:defRPr sz="2000"/>
            </a:pPr>
            <a:r>
              <a:t>引脚定义：</a:t>
            </a:r>
          </a:p>
          <a:p>
            <a:pPr>
              <a:spcAft>
                <a:spcPts val="800"/>
              </a:spcAft>
              <a:defRPr sz="2000"/>
            </a:pPr>
            <a:r>
              <a:t>[1] VCC    → 3.3V 或 5V</a:t>
            </a:r>
          </a:p>
          <a:p>
            <a:pPr>
              <a:spcAft>
                <a:spcPts val="800"/>
              </a:spcAft>
              <a:defRPr sz="2000"/>
            </a:pPr>
            <a:r>
              <a:t>[2] DATA   → GPIO21 (需要4.7K上拉电阻)</a:t>
            </a:r>
          </a:p>
          <a:p>
            <a:pPr>
              <a:spcAft>
                <a:spcPts val="800"/>
              </a:spcAft>
              <a:defRPr sz="2000"/>
            </a:pPr>
            <a:r>
              <a:t>[3] NC     → 不连接</a:t>
            </a:r>
          </a:p>
          <a:p>
            <a:pPr>
              <a:spcAft>
                <a:spcPts val="800"/>
              </a:spcAft>
              <a:defRPr sz="2000"/>
            </a:pPr>
            <a:r>
              <a:t>[4] GND    → GND</a:t>
            </a:r>
          </a:p>
          <a:p>
            <a:pPr>
              <a:spcAft>
                <a:spcPts val="800"/>
              </a:spcAft>
              <a:defRPr sz="2000"/>
            </a:pPr>
            <a:r>
              <a:t>技术参数：</a:t>
            </a:r>
          </a:p>
          <a:p>
            <a:pPr>
              <a:spcAft>
                <a:spcPts val="800"/>
              </a:spcAft>
              <a:defRPr sz="2000"/>
            </a:pPr>
            <a:r>
              <a:t>湿度范围：20-90% RH    精度：±5% RH</a:t>
            </a:r>
          </a:p>
          <a:p>
            <a:pPr>
              <a:spcAft>
                <a:spcPts val="800"/>
              </a:spcAft>
              <a:defRPr sz="2000"/>
            </a:pPr>
            <a:r>
              <a:t>温度范围：0-50°C      精度：±2°C</a:t>
            </a:r>
          </a:p>
          <a:p>
            <a:pPr>
              <a:spcAft>
                <a:spcPts val="800"/>
              </a:spcAft>
              <a:defRPr sz="2000"/>
            </a:pPr>
            <a:r>
              <a:t>采样周期：≥2秒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DHT11完整接线图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🔌 DHT11完整接线图</a:t>
            </a:r>
          </a:p>
          <a:p>
            <a:pPr>
              <a:spcAft>
                <a:spcPts val="800"/>
              </a:spcAft>
              <a:defRPr sz="2000"/>
            </a:pPr>
            <a:r>
              <a:t>ESP32开发板                  DHT11传感器</a:t>
            </a:r>
          </a:p>
          <a:p/>
          <a:p>
            <a:pPr>
              <a:spcAft>
                <a:spcPts val="800"/>
              </a:spcAft>
              <a:defRPr sz="2000"/>
            </a:pPr>
            <a:r>
              <a:t>GPIO22                      [3] NC</a:t>
            </a:r>
          </a:p>
          <a:p/>
          <a:p>
            <a:pPr>
              <a:spcAft>
                <a:spcPts val="800"/>
              </a:spcAft>
              <a:defRPr sz="2000"/>
            </a:pPr>
            <a:r>
              <a:t>↑</a:t>
            </a:r>
          </a:p>
          <a:p>
            <a:pPr>
              <a:spcAft>
                <a:spcPts val="800"/>
              </a:spcAft>
              <a:defRPr sz="2000"/>
            </a:pPr>
            <a:r>
              <a:t>4.7KΩ 电阻</a:t>
            </a:r>
          </a:p>
          <a:p>
            <a:pPr>
              <a:spcAft>
                <a:spcPts val="800"/>
              </a:spcAft>
              <a:defRPr sz="2000"/>
            </a:pPr>
            <a:r>
              <a:t>(上拉)</a:t>
            </a:r>
          </a:p>
          <a:p>
            <a:pPr>
              <a:spcAft>
                <a:spcPts val="800"/>
              </a:spcAft>
              <a:defRPr sz="2000"/>
            </a:pPr>
            <a:r>
              <a:t>注意：DATA和VCC之间必须接4.7KΩ上拉电阻！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DHT11 Arduino代码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DHT11读取代码</a:t>
            </a:r>
          </a:p>
          <a:p>
            <a:pPr>
              <a:spcAft>
                <a:spcPts val="800"/>
              </a:spcAft>
              <a:defRPr sz="2000"/>
            </a:pPr>
            <a:r>
              <a:t>#include &lt;DHT.h&gt;</a:t>
            </a:r>
          </a:p>
          <a:p>
            <a:pPr>
              <a:spcAft>
                <a:spcPts val="800"/>
              </a:spcAft>
              <a:defRPr sz="2000"/>
            </a:pPr>
            <a:r>
              <a:t>#define DHTPIN 21      // DATA引脚</a:t>
            </a:r>
          </a:p>
          <a:p>
            <a:pPr>
              <a:spcAft>
                <a:spcPts val="800"/>
              </a:spcAft>
              <a:defRPr sz="2000"/>
            </a:pPr>
            <a:r>
              <a:t>#define DHTTYPE DHT11  // 传感器类型</a:t>
            </a:r>
          </a:p>
          <a:p>
            <a:pPr>
              <a:spcAft>
                <a:spcPts val="800"/>
              </a:spcAft>
              <a:defRPr sz="2000"/>
            </a:pPr>
            <a:r>
              <a:t>DHT dht(DHTPIN, DHTTYPE);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Serial.begin(115200);</a:t>
            </a:r>
          </a:p>
          <a:p>
            <a:pPr>
              <a:spcAft>
                <a:spcPts val="800"/>
              </a:spcAft>
              <a:defRPr sz="2000"/>
            </a:pPr>
            <a:r>
              <a:t>dht.begin();</a:t>
            </a:r>
          </a:p>
          <a:p>
            <a:pPr>
              <a:spcAft>
                <a:spcPts val="800"/>
              </a:spcAft>
              <a:defRPr sz="2000"/>
            </a:pPr>
            <a:r>
              <a:t>Serial.println("DHT11 传感器测试");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delay(2000);  // 等待2秒（传感器需要时间）</a:t>
            </a:r>
          </a:p>
          <a:p>
            <a:pPr>
              <a:spcAft>
                <a:spcPts val="800"/>
              </a:spcAft>
              <a:defRPr sz="2000"/>
            </a:pPr>
            <a:r>
              <a:t>float h = dht.readHumidity();    // 读取湿度</a:t>
            </a:r>
          </a:p>
          <a:p>
            <a:pPr>
              <a:spcAft>
                <a:spcPts val="800"/>
              </a:spcAft>
              <a:defRPr sz="2000"/>
            </a:pPr>
            <a:r>
              <a:t>float t = dht.readTemperature(); // 读取温度</a:t>
            </a:r>
          </a:p>
          <a:p>
            <a:pPr>
              <a:spcAft>
                <a:spcPts val="800"/>
              </a:spcAft>
              <a:defRPr sz="2000"/>
            </a:pPr>
            <a:r>
              <a:t>if (isnan(h) || isnan(t)) {</a:t>
            </a:r>
          </a:p>
          <a:p>
            <a:pPr>
              <a:spcAft>
                <a:spcPts val="800"/>
              </a:spcAft>
              <a:defRPr sz="2000"/>
            </a:pPr>
            <a:r>
              <a:t>Serial.println("读取传感器失败!");</a:t>
            </a:r>
          </a:p>
          <a:p>
            <a:pPr>
              <a:spcAft>
                <a:spcPts val="800"/>
              </a:spcAft>
              <a:defRPr sz="2000"/>
            </a:pPr>
            <a:r>
              <a:t>return;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Serial.print("湿度: ");</a:t>
            </a:r>
          </a:p>
          <a:p>
            <a:pPr>
              <a:spcAft>
                <a:spcPts val="800"/>
              </a:spcAft>
              <a:defRPr sz="2000"/>
            </a:pPr>
            <a:r>
              <a:t>Serial.print(h);</a:t>
            </a:r>
          </a:p>
          <a:p>
            <a:pPr>
              <a:spcAft>
                <a:spcPts val="800"/>
              </a:spcAft>
              <a:defRPr sz="2000"/>
            </a:pPr>
            <a:r>
              <a:t>Serial.print(" %  温度: ");</a:t>
            </a:r>
          </a:p>
          <a:p>
            <a:pPr>
              <a:spcAft>
                <a:spcPts val="800"/>
              </a:spcAft>
              <a:defRPr sz="2000"/>
            </a:pPr>
            <a:r>
              <a:t>Serial.print(t);</a:t>
            </a:r>
          </a:p>
          <a:p>
            <a:pPr>
              <a:spcAft>
                <a:spcPts val="800"/>
              </a:spcAft>
              <a:defRPr sz="2000"/>
            </a:pPr>
            <a:r>
              <a:t>Serial.println(" °C");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I2C扫描器程序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🔍 I2C设备地址扫描器</a:t>
            </a:r>
          </a:p>
          <a:p>
            <a:pPr>
              <a:spcAft>
                <a:spcPts val="800"/>
              </a:spcAft>
              <a:defRPr sz="2000"/>
            </a:pPr>
            <a:r>
              <a:t>用途：当不知道传感器地址时，用这个程序扫描</a:t>
            </a:r>
          </a:p>
          <a:p>
            <a:pPr>
              <a:spcAft>
                <a:spcPts val="800"/>
              </a:spcAft>
              <a:defRPr sz="2000"/>
            </a:pPr>
            <a:r>
              <a:t>#include &lt;Wire.h&gt;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Serial.begin(115200);</a:t>
            </a:r>
          </a:p>
          <a:p>
            <a:pPr>
              <a:spcAft>
                <a:spcPts val="800"/>
              </a:spcAft>
              <a:defRPr sz="2000"/>
            </a:pPr>
            <a:r>
              <a:t>Wire.begin();  // 初始化I2C</a:t>
            </a:r>
          </a:p>
          <a:p>
            <a:pPr>
              <a:spcAft>
                <a:spcPts val="800"/>
              </a:spcAft>
              <a:defRPr sz="2000"/>
            </a:pPr>
            <a:r>
              <a:t>Serial.println("\\nI2C Scanner");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byte error, address;</a:t>
            </a:r>
          </a:p>
          <a:p>
            <a:pPr>
              <a:spcAft>
                <a:spcPts val="800"/>
              </a:spcAft>
              <a:defRPr sz="2000"/>
            </a:pPr>
            <a:r>
              <a:t>int nDevices;</a:t>
            </a:r>
          </a:p>
          <a:p>
            <a:pPr>
              <a:spcAft>
                <a:spcPts val="800"/>
              </a:spcAft>
              <a:defRPr sz="2000"/>
            </a:pPr>
            <a:r>
              <a:t>Serial.println("Scanning...");</a:t>
            </a:r>
          </a:p>
          <a:p>
            <a:pPr>
              <a:spcAft>
                <a:spcPts val="800"/>
              </a:spcAft>
              <a:defRPr sz="2000"/>
            </a:pPr>
            <a:r>
              <a:t>nDevices = 0;</a:t>
            </a:r>
          </a:p>
          <a:p>
            <a:pPr>
              <a:spcAft>
                <a:spcPts val="800"/>
              </a:spcAft>
              <a:defRPr sz="2000"/>
            </a:pPr>
            <a:r>
              <a:t>for(address = 1; address &lt; 127; address++) {</a:t>
            </a:r>
          </a:p>
          <a:p>
            <a:pPr>
              <a:spcAft>
                <a:spcPts val="800"/>
              </a:spcAft>
              <a:defRPr sz="2000"/>
            </a:pPr>
            <a:r>
              <a:t>Wire.beginTransmission(address);</a:t>
            </a:r>
          </a:p>
          <a:p>
            <a:pPr>
              <a:spcAft>
                <a:spcPts val="800"/>
              </a:spcAft>
              <a:defRPr sz="2000"/>
            </a:pPr>
            <a:r>
              <a:t>error = Wire.endTransmission();</a:t>
            </a:r>
          </a:p>
          <a:p>
            <a:pPr>
              <a:spcAft>
                <a:spcPts val="800"/>
              </a:spcAft>
              <a:defRPr sz="2000"/>
            </a:pPr>
            <a:r>
              <a:t>if (error == 0) {</a:t>
            </a:r>
          </a:p>
          <a:p>
            <a:pPr>
              <a:spcAft>
                <a:spcPts val="800"/>
              </a:spcAft>
              <a:defRPr sz="2000"/>
            </a:pPr>
            <a:r>
              <a:t>Serial.print("找到设备: 0x");</a:t>
            </a:r>
          </a:p>
          <a:p>
            <a:pPr>
              <a:spcAft>
                <a:spcPts val="800"/>
              </a:spcAft>
              <a:defRPr sz="2000"/>
            </a:pPr>
            <a:r>
              <a:t>if (address&lt;16) Serial.print("0");</a:t>
            </a:r>
          </a:p>
          <a:p>
            <a:pPr>
              <a:spcAft>
                <a:spcPts val="800"/>
              </a:spcAft>
              <a:defRPr sz="2000"/>
            </a:pPr>
            <a:r>
              <a:t>Serial.println(address, HEX);</a:t>
            </a:r>
          </a:p>
          <a:p>
            <a:pPr>
              <a:spcAft>
                <a:spcPts val="800"/>
              </a:spcAft>
              <a:defRPr sz="2000"/>
            </a:pPr>
            <a:r>
              <a:t>nDevices++;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if (nDevices == 0)</a:t>
            </a:r>
          </a:p>
          <a:p>
            <a:pPr>
              <a:spcAft>
                <a:spcPts val="800"/>
              </a:spcAft>
              <a:defRPr sz="2000"/>
            </a:pPr>
            <a:r>
              <a:t>Serial.println("未找到I2C设备\\n");</a:t>
            </a:r>
          </a:p>
          <a:p>
            <a:pPr>
              <a:spcAft>
                <a:spcPts val="800"/>
              </a:spcAft>
              <a:defRPr sz="2000"/>
            </a:pPr>
            <a:r>
              <a:t>delay(5000);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实验：I2C传感器数据采集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🧪 实验：I2C传感器数据采集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1. 掌握I2C传感器的连接方法</a:t>
            </a:r>
          </a:p>
          <a:p>
            <a:pPr>
              <a:spcAft>
                <a:spcPts val="800"/>
              </a:spcAft>
              <a:defRPr sz="2000"/>
            </a:pPr>
            <a:r>
              <a:t>2. 学习使用DHT11读取温湿度数据</a:t>
            </a:r>
          </a:p>
          <a:p>
            <a:pPr>
              <a:spcAft>
                <a:spcPts val="800"/>
              </a:spcAft>
              <a:defRPr sz="2000"/>
            </a:pPr>
            <a:r>
              <a:t>3. 理解串口监视器的使用</a:t>
            </a:r>
          </a:p>
          <a:p>
            <a:pPr>
              <a:spcAft>
                <a:spcPts val="800"/>
              </a:spcAft>
              <a:defRPr sz="2000"/>
            </a:pPr>
            <a:r>
              <a:t>器材清单：</a:t>
            </a:r>
          </a:p>
          <a:p>
            <a:pPr>
              <a:spcAft>
                <a:spcPts val="800"/>
              </a:spcAft>
              <a:defRPr sz="2000"/>
            </a:pPr>
            <a:r>
              <a:t>• ESP32开发板 × 1</a:t>
            </a:r>
          </a:p>
          <a:p>
            <a:pPr>
              <a:spcAft>
                <a:spcPts val="800"/>
              </a:spcAft>
              <a:defRPr sz="2000"/>
            </a:pPr>
            <a:r>
              <a:t>• DHT11温湿度传感器 × 1</a:t>
            </a:r>
          </a:p>
          <a:p>
            <a:pPr>
              <a:spcAft>
                <a:spcPts val="800"/>
              </a:spcAft>
              <a:defRPr sz="2000"/>
            </a:pPr>
            <a:r>
              <a:t>• 4.7KΩ电阻 × 1</a:t>
            </a:r>
          </a:p>
          <a:p>
            <a:pPr>
              <a:spcAft>
                <a:spcPts val="800"/>
              </a:spcAft>
              <a:defRPr sz="2000"/>
            </a:pPr>
            <a:r>
              <a:t>• 杜邦线 若干</a:t>
            </a:r>
          </a:p>
          <a:p>
            <a:pPr>
              <a:spcAft>
                <a:spcPts val="800"/>
              </a:spcAft>
              <a:defRPr sz="2000"/>
            </a:pPr>
            <a:r>
              <a:t>预期结果：</a:t>
            </a:r>
          </a:p>
          <a:p>
            <a:pPr>
              <a:spcAft>
                <a:spcPts val="800"/>
              </a:spcAft>
              <a:defRPr sz="2000"/>
            </a:pPr>
            <a:r>
              <a:t>串口监视器输出：</a:t>
            </a:r>
          </a:p>
          <a:p>
            <a:pPr>
              <a:spcAft>
                <a:spcPts val="800"/>
              </a:spcAft>
              <a:defRPr sz="2000"/>
            </a:pPr>
            <a:r>
              <a:t>DHT11 传感器测试</a:t>
            </a:r>
          </a:p>
          <a:p>
            <a:pPr>
              <a:spcAft>
                <a:spcPts val="800"/>
              </a:spcAft>
              <a:defRPr sz="2000"/>
            </a:pPr>
            <a:r>
              <a:t>湿度: 45.0 %  温度: 25.0 °C</a:t>
            </a:r>
          </a:p>
          <a:p>
            <a:pPr>
              <a:spcAft>
                <a:spcPts val="800"/>
              </a:spcAft>
              <a:defRPr sz="2000"/>
            </a:pPr>
            <a:r>
              <a:t>湿度: 45.1 %  温度: 25.1 °C</a:t>
            </a:r>
          </a:p>
          <a:p>
            <a:pPr>
              <a:spcAft>
                <a:spcPts val="800"/>
              </a:spcAft>
              <a:defRPr sz="2000"/>
            </a:pPr>
            <a:r>
              <a:t>湿度: 45.0 %  温度: 25.0 °C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常见问题排查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⚠️ 常见问题与解决</a:t>
            </a:r>
          </a:p>
          <a:p>
            <a:pPr>
              <a:spcAft>
                <a:spcPts val="800"/>
              </a:spcAft>
              <a:defRPr sz="2000"/>
            </a:pPr>
            <a:r>
              <a:t>问题1：串口监视器显示"读取传感器失败!"</a:t>
            </a:r>
          </a:p>
          <a:p>
            <a:pPr>
              <a:spcAft>
                <a:spcPts val="800"/>
              </a:spcAft>
              <a:defRPr sz="2000"/>
            </a:pPr>
            <a:r>
              <a:t>原因：接线错误或传感器损坏</a:t>
            </a:r>
          </a:p>
          <a:p>
            <a:pPr>
              <a:spcAft>
                <a:spcPts val="800"/>
              </a:spcAft>
              <a:defRPr sz="2000"/>
            </a:pPr>
            <a:r>
              <a:t>解决：检查VCC/GND/DATA三根线连接</a:t>
            </a:r>
          </a:p>
          <a:p>
            <a:pPr>
              <a:spcAft>
                <a:spcPts val="800"/>
              </a:spcAft>
              <a:defRPr sz="2000"/>
            </a:pPr>
            <a:r>
              <a:t>问题2：数值一直是 0 或异常值</a:t>
            </a:r>
          </a:p>
          <a:p>
            <a:pPr>
              <a:spcAft>
                <a:spcPts val="800"/>
              </a:spcAft>
              <a:defRPr sz="2000"/>
            </a:pPr>
            <a:r>
              <a:t>原因：上拉电阻缺失</a:t>
            </a:r>
          </a:p>
          <a:p>
            <a:pPr>
              <a:spcAft>
                <a:spcPts val="800"/>
              </a:spcAft>
              <a:defRPr sz="2000"/>
            </a:pPr>
            <a:r>
              <a:t>解决：在DATA和VCC之间串联4.7KΩ电阻</a:t>
            </a:r>
          </a:p>
          <a:p>
            <a:pPr>
              <a:spcAft>
                <a:spcPts val="800"/>
              </a:spcAft>
              <a:defRPr sz="2000"/>
            </a:pPr>
            <a:r>
              <a:t>问题3：编译报错"库未找到"</a:t>
            </a:r>
          </a:p>
          <a:p>
            <a:pPr>
              <a:spcAft>
                <a:spcPts val="800"/>
              </a:spcAft>
              <a:defRPr sz="2000"/>
            </a:pPr>
            <a:r>
              <a:t>原因：未安装DHT库</a:t>
            </a:r>
          </a:p>
          <a:p>
            <a:pPr>
              <a:spcAft>
                <a:spcPts val="800"/>
              </a:spcAft>
              <a:defRPr sz="2000"/>
            </a:pPr>
            <a:r>
              <a:t>解决：Arduino IDE → 工具 → 库管理 → 搜索DHT → 安装</a:t>
            </a:r>
          </a:p>
          <a:p>
            <a:pPr>
              <a:spcAft>
                <a:spcPts val="800"/>
              </a:spcAft>
              <a:defRPr sz="2000"/>
            </a:pPr>
            <a:r>
              <a:t>问题4：上传失败</a:t>
            </a:r>
          </a:p>
          <a:p>
            <a:pPr>
              <a:spcAft>
                <a:spcPts val="800"/>
              </a:spcAft>
              <a:defRPr sz="2000"/>
            </a:pPr>
            <a:r>
              <a:t>原因：串口选择错误/驱动程序未安装</a:t>
            </a:r>
          </a:p>
          <a:p>
            <a:pPr>
              <a:spcAft>
                <a:spcPts val="800"/>
              </a:spcAft>
              <a:defRPr sz="2000"/>
            </a:pPr>
            <a:r>
              <a:t>解决：检查工具 → 端口选择/安装CH340驱动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UART vs I2C 对比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UART与I2C对比</a:t>
            </a:r>
          </a:p>
          <a:p>
            <a:pPr>
              <a:spcAft>
                <a:spcPts val="800"/>
              </a:spcAft>
              <a:defRPr sz="2000"/>
            </a:pPr>
            <a:r>
              <a:t>特性               UART           I2C</a:t>
            </a:r>
          </a:p>
          <a:p/>
          <a:p>
            <a:pPr>
              <a:spcAft>
                <a:spcPts val="800"/>
              </a:spcAft>
              <a:defRPr sz="2000"/>
            </a:pPr>
            <a:r>
              <a:t>线数                   2根            2根</a:t>
            </a:r>
          </a:p>
          <a:p>
            <a:pPr>
              <a:spcAft>
                <a:spcPts val="800"/>
              </a:spcAft>
              <a:defRPr sz="2000"/>
            </a:pPr>
            <a:r>
              <a:t>(TX/RX vs SDA/SCL)</a:t>
            </a:r>
          </a:p>
          <a:p/>
          <a:p>
            <a:pPr>
              <a:spcAft>
                <a:spcPts val="800"/>
              </a:spcAft>
              <a:defRPr sz="2000"/>
            </a:pPr>
            <a:r>
              <a:t>设备数量              1对1           多设备</a:t>
            </a:r>
          </a:p>
          <a:p/>
          <a:p>
            <a:pPr>
              <a:spcAft>
                <a:spcPts val="800"/>
              </a:spcAft>
              <a:defRPr sz="2000"/>
            </a:pPr>
            <a:r>
              <a:t>通信模式             异步            同步</a:t>
            </a:r>
          </a:p>
          <a:p/>
          <a:p>
            <a:pPr>
              <a:spcAft>
                <a:spcPts val="800"/>
              </a:spcAft>
              <a:defRPr sz="2000"/>
            </a:pPr>
            <a:r>
              <a:t>距离                 可较长          短距离</a:t>
            </a:r>
          </a:p>
          <a:p/>
          <a:p>
            <a:pPr>
              <a:spcAft>
                <a:spcPts val="800"/>
              </a:spcAft>
              <a:defRPr sz="2000"/>
            </a:pPr>
            <a:r>
              <a:t>速度                 最高1Mbps      400KHz</a:t>
            </a:r>
          </a:p>
          <a:p/>
          <a:p>
            <a:pPr>
              <a:spcAft>
                <a:spcPts val="800"/>
              </a:spcAft>
              <a:defRPr sz="2000"/>
            </a:pPr>
            <a:r>
              <a:t>时钟线                无              有</a:t>
            </a:r>
          </a:p>
          <a:p/>
          <a:p>
            <a:pPr>
              <a:spcAft>
                <a:spcPts val="800"/>
              </a:spcAft>
              <a:defRPr sz="2000"/>
            </a:pPr>
            <a:r>
              <a:t>典型应用            程序下载        传感器</a:t>
            </a:r>
          </a:p>
          <a:p>
            <a:pPr>
              <a:spcAft>
                <a:spcPts val="800"/>
              </a:spcAft>
              <a:defRPr sz="2000"/>
            </a:pPr>
            <a:r>
              <a:t>总结：</a:t>
            </a:r>
          </a:p>
          <a:p>
            <a:pPr>
              <a:spcAft>
                <a:spcPts val="800"/>
              </a:spcAft>
              <a:defRPr sz="2000"/>
            </a:pPr>
            <a:r>
              <a:t>• UART：电脑 ↔ ESP32（一对一）</a:t>
            </a:r>
          </a:p>
          <a:p>
            <a:pPr>
              <a:spcAft>
                <a:spcPts val="800"/>
              </a:spcAft>
              <a:defRPr sz="2000"/>
            </a:pPr>
            <a:r>
              <a:t>• I2C：ESP32 ↔ 多个传感器（一对多）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本周知识总结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✅ 本周核心知识点</a:t>
            </a:r>
          </a:p>
          <a:p>
            <a:pPr>
              <a:spcAft>
                <a:spcPts val="800"/>
              </a:spcAft>
              <a:defRPr sz="2000"/>
            </a:pPr>
            <a:r>
              <a:t>1️⃣ UART串口通信</a:t>
            </a:r>
          </a:p>
          <a:p>
            <a:pPr>
              <a:spcAft>
                <a:spcPts val="800"/>
              </a:spcAft>
              <a:defRPr sz="2000"/>
            </a:pPr>
            <a:r>
              <a:t>• TX/RX两根线，点对点通信</a:t>
            </a:r>
          </a:p>
          <a:p>
            <a:pPr>
              <a:spcAft>
                <a:spcPts val="800"/>
              </a:spcAft>
              <a:defRPr sz="2000"/>
            </a:pPr>
            <a:r>
              <a:t>• 波特率：通信速度（如115200）</a:t>
            </a:r>
          </a:p>
          <a:p>
            <a:pPr>
              <a:spcAft>
                <a:spcPts val="800"/>
              </a:spcAft>
              <a:defRPr sz="2000"/>
            </a:pPr>
            <a:r>
              <a:t>• 用于：程序下载、调试输出</a:t>
            </a:r>
          </a:p>
          <a:p>
            <a:pPr>
              <a:spcAft>
                <a:spcPts val="800"/>
              </a:spcAft>
              <a:defRPr sz="2000"/>
            </a:pPr>
            <a:r>
              <a:t>2️⃣ I2C总线协议</a:t>
            </a:r>
          </a:p>
          <a:p>
            <a:pPr>
              <a:spcAft>
                <a:spcPts val="800"/>
              </a:spcAft>
              <a:defRPr sz="2000"/>
            </a:pPr>
            <a:r>
              <a:t>• SDA/SCL两根线，可连接多设备</a:t>
            </a:r>
          </a:p>
          <a:p>
            <a:pPr>
              <a:spcAft>
                <a:spcPts val="800"/>
              </a:spcAft>
              <a:defRPr sz="2000"/>
            </a:pPr>
            <a:r>
              <a:t>• 每个设备有唯一地址</a:t>
            </a:r>
          </a:p>
          <a:p>
            <a:pPr>
              <a:spcAft>
                <a:spcPts val="800"/>
              </a:spcAft>
              <a:defRPr sz="2000"/>
            </a:pPr>
            <a:r>
              <a:t>• 用于：传感器、显示屏等</a:t>
            </a:r>
          </a:p>
          <a:p>
            <a:pPr>
              <a:spcAft>
                <a:spcPts val="800"/>
              </a:spcAft>
              <a:defRPr sz="2000"/>
            </a:pPr>
            <a:r>
              <a:t>3️⃣ DHT11温湿度传感器</a:t>
            </a:r>
          </a:p>
          <a:p>
            <a:pPr>
              <a:spcAft>
                <a:spcPts val="800"/>
              </a:spcAft>
              <a:defRPr sz="2000"/>
            </a:pPr>
            <a:r>
              <a:t>• I2C或单总线接口</a:t>
            </a:r>
          </a:p>
          <a:p>
            <a:pPr>
              <a:spcAft>
                <a:spcPts val="800"/>
              </a:spcAft>
              <a:defRPr sz="2000"/>
            </a:pPr>
            <a:r>
              <a:t>• 需要上拉电阻</a:t>
            </a:r>
          </a:p>
          <a:p>
            <a:pPr>
              <a:spcAft>
                <a:spcPts val="800"/>
              </a:spcAft>
              <a:defRPr sz="2000"/>
            </a:pPr>
            <a:r>
              <a:t>• 读取：dht.readHumidity() 等函数</a:t>
            </a:r>
          </a:p>
          <a:p>
            <a:pPr>
              <a:spcAft>
                <a:spcPts val="800"/>
              </a:spcAft>
              <a:defRPr sz="2000"/>
            </a:pPr>
            <a:r>
              <a:t>4️⃣ Wire库</a:t>
            </a:r>
          </a:p>
          <a:p>
            <a:pPr>
              <a:spcAft>
                <a:spcPts val="800"/>
              </a:spcAft>
              <a:defRPr sz="2000"/>
            </a:pPr>
            <a:r>
              <a:t>• Wire.begin() - 初始化I2C</a:t>
            </a:r>
          </a:p>
          <a:p>
            <a:pPr>
              <a:spcAft>
                <a:spcPts val="800"/>
              </a:spcAft>
              <a:defRPr sz="2000"/>
            </a:pPr>
            <a:r>
              <a:t>• Wire.beginTransmission() - 开始通信</a:t>
            </a:r>
          </a:p>
          <a:p>
            <a:pPr>
              <a:spcAft>
                <a:spcPts val="800"/>
              </a:spcAft>
              <a:defRPr sz="2000"/>
            </a:pPr>
            <a:r>
              <a:t>• Wire.endTransmission() - 结束通信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课后作业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📝 课后作业</a:t>
            </a:r>
          </a:p>
          <a:p>
            <a:pPr>
              <a:spcAft>
                <a:spcPts val="800"/>
              </a:spcAft>
              <a:defRPr sz="2000"/>
            </a:pPr>
            <a:r>
              <a:t>理论题（30分）</a:t>
            </a:r>
          </a:p>
          <a:p>
            <a:pPr>
              <a:spcAft>
                <a:spcPts val="800"/>
              </a:spcAft>
              <a:defRPr sz="2000"/>
            </a:pPr>
            <a:r>
              <a:t>1. 解释UART和I2C的区别，各举一个应用场景。</a:t>
            </a:r>
          </a:p>
          <a:p>
            <a:pPr>
              <a:spcAft>
                <a:spcPts val="800"/>
              </a:spcAft>
              <a:defRPr sz="2000"/>
            </a:pPr>
            <a:r>
              <a:t>2. 为什么I2C设备需要唯一地址？</a:t>
            </a:r>
          </a:p>
          <a:p>
            <a:pPr>
              <a:spcAft>
                <a:spcPts val="800"/>
              </a:spcAft>
              <a:defRPr sz="2000"/>
            </a:pPr>
            <a:r>
              <a:t>3. 波特率是什么意思？ESP32常用波特率是多少？</a:t>
            </a:r>
          </a:p>
          <a:p>
            <a:pPr>
              <a:spcAft>
                <a:spcPts val="800"/>
              </a:spcAft>
              <a:defRPr sz="2000"/>
            </a:pPr>
            <a:r>
              <a:t>实践题（70分）</a:t>
            </a:r>
          </a:p>
          <a:p>
            <a:pPr>
              <a:spcAft>
                <a:spcPts val="800"/>
              </a:spcAft>
              <a:defRPr sz="2000"/>
            </a:pPr>
            <a:r>
              <a:t>1. 连接DHT11传感器，读取温湿度并在串口显示。</a:t>
            </a:r>
          </a:p>
          <a:p>
            <a:pPr>
              <a:spcAft>
                <a:spcPts val="800"/>
              </a:spcAft>
              <a:defRPr sz="2000"/>
            </a:pPr>
            <a:r>
              <a:t>2. 使用I2C扫描器，找出你连接的传感器地址。</a:t>
            </a:r>
          </a:p>
          <a:p>
            <a:pPr>
              <a:spcAft>
                <a:spcPts val="800"/>
              </a:spcAft>
              <a:defRPr sz="2000"/>
            </a:pPr>
            <a:r>
              <a:t>3. 扩展：在OLED屏幕上显示温湿度数据（选做）</a:t>
            </a:r>
          </a:p>
          <a:p>
            <a:pPr>
              <a:spcAft>
                <a:spcPts val="800"/>
              </a:spcAft>
              <a:defRPr sz="2000"/>
            </a:pPr>
            <a:r>
              <a:t>提交截止：下周二上课前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🔮 下周预告：SPI与WiFi</a:t>
            </a:r>
          </a:p>
          <a:p>
            <a:pPr>
              <a:spcAft>
                <a:spcPts val="800"/>
              </a:spcAft>
              <a:defRPr sz="2000"/>
            </a:pPr>
            <a:r>
              <a:t>🎬 开场Demo：手机遥控灯</a:t>
            </a:r>
          </a:p>
          <a:p>
            <a:pPr>
              <a:spcAft>
                <a:spcPts val="800"/>
              </a:spcAft>
              <a:defRPr sz="2000"/>
            </a:pPr>
            <a:r>
              <a:t>📱手机</a:t>
            </a:r>
          </a:p>
          <a:p>
            <a:pPr>
              <a:spcAft>
                <a:spcPts val="800"/>
              </a:spcAft>
              <a:defRPr sz="2000"/>
            </a:pPr>
            <a:r>
              <a:t>APP</a:t>
            </a:r>
          </a:p>
          <a:p>
            <a:pPr>
              <a:spcAft>
                <a:spcPts val="800"/>
              </a:spcAft>
              <a:defRPr sz="2000"/>
            </a:pPr>
            <a:r>
              <a:t>WiFi</a:t>
            </a:r>
          </a:p>
          <a:p>
            <a:pPr>
              <a:spcAft>
                <a:spcPts val="800"/>
              </a:spcAft>
              <a:defRPr sz="2000"/>
            </a:pPr>
            <a:r>
              <a:t>ESP32</a:t>
            </a:r>
          </a:p>
          <a:p>
            <a:pPr>
              <a:spcAft>
                <a:spcPts val="800"/>
              </a:spcAft>
              <a:defRPr sz="2000"/>
            </a:pPr>
            <a:r>
              <a:t>💡灯亮了   ← 远程控制</a:t>
            </a:r>
          </a:p>
          <a:p>
            <a:pPr>
              <a:spcAft>
                <a:spcPts val="800"/>
              </a:spcAft>
              <a:defRPr sz="2000"/>
            </a:pPr>
            <a:r>
              <a:t>下一节课我们将学习：</a:t>
            </a:r>
          </a:p>
          <a:p>
            <a:pPr>
              <a:spcAft>
                <a:spcPts val="800"/>
              </a:spcAft>
              <a:defRPr sz="2000"/>
            </a:pPr>
            <a:r>
              <a:t>• SPI协议</a:t>
            </a:r>
          </a:p>
          <a:p>
            <a:pPr>
              <a:spcAft>
                <a:spcPts val="800"/>
              </a:spcAft>
              <a:defRPr sz="2000"/>
            </a:pPr>
            <a:r>
              <a:t>• WiFi连接与网页服务器</a:t>
            </a:r>
          </a:p>
          <a:p>
            <a:pPr>
              <a:spcAft>
                <a:spcPts val="800"/>
              </a:spcAft>
              <a:defRPr sz="2000"/>
            </a:pPr>
            <a:r>
              <a:t>• 手机远程控制ESP32</a:t>
            </a:r>
          </a:p>
          <a:p>
            <a:pPr>
              <a:spcAft>
                <a:spcPts val="800"/>
              </a:spcAft>
              <a:defRPr sz="2000"/>
            </a:pPr>
            <a:r>
              <a:t>📦 需要准备：ESP32开发板、LED灯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问题导入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❓ 三个问题思考</a:t>
            </a:r>
          </a:p>
          <a:p>
            <a:pPr>
              <a:spcAft>
                <a:spcPts val="800"/>
              </a:spcAft>
              <a:defRPr sz="2000"/>
            </a:pPr>
            <a:r>
              <a:t>问题1：单片机和电脑怎么通信？</a:t>
            </a:r>
          </a:p>
          <a:p>
            <a:pPr>
              <a:spcAft>
                <a:spcPts val="800"/>
              </a:spcAft>
              <a:defRPr sz="2000"/>
            </a:pPr>
            <a:r>
              <a:t>问题2：传感器和CPU怎么对话？</a:t>
            </a:r>
          </a:p>
          <a:p>
            <a:pPr>
              <a:spcAft>
                <a:spcPts val="800"/>
              </a:spcAft>
              <a:defRPr sz="2000"/>
            </a:pPr>
            <a:r>
              <a:t>问题3：多个传感器怎么连接到同一个CPU？</a:t>
            </a:r>
          </a:p>
          <a:p>
            <a:pPr>
              <a:spcAft>
                <a:spcPts val="800"/>
              </a:spcAft>
              <a:defRPr sz="2000"/>
            </a:pPr>
            <a:r>
              <a:t>问题4：数据是怎么一位一位传输的？</a:t>
            </a:r>
          </a:p>
          <a:p>
            <a:pPr>
              <a:spcAft>
                <a:spcPts val="800"/>
              </a:spcAft>
              <a:defRPr sz="2000"/>
            </a:pPr>
            <a:r>
              <a:t>学习目标：掌握两种最常用的通信协议：UART和I2C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UART是什么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📡 UART串口通信</a:t>
            </a:r>
          </a:p>
          <a:p>
            <a:pPr>
              <a:spcAft>
                <a:spcPts val="800"/>
              </a:spcAft>
              <a:defRPr sz="2000"/>
            </a:pPr>
            <a:r>
              <a:t>UART = Universal Asynchronous</a:t>
            </a:r>
          </a:p>
          <a:p>
            <a:pPr>
              <a:spcAft>
                <a:spcPts val="800"/>
              </a:spcAft>
              <a:defRPr sz="2000"/>
            </a:pPr>
            <a:r>
              <a:t>Receiver/Transmitter</a:t>
            </a:r>
          </a:p>
          <a:p>
            <a:pPr>
              <a:spcAft>
                <a:spcPts val="800"/>
              </a:spcAft>
              <a:defRPr sz="2000"/>
            </a:pPr>
            <a:r>
              <a:t>通用异步收发传输器</a:t>
            </a:r>
          </a:p>
          <a:p>
            <a:pPr>
              <a:spcAft>
                <a:spcPts val="800"/>
              </a:spcAft>
              <a:defRPr sz="2000"/>
            </a:pPr>
            <a:r>
              <a:t>特点：</a:t>
            </a:r>
          </a:p>
          <a:p>
            <a:pPr>
              <a:spcAft>
                <a:spcPts val="800"/>
              </a:spcAft>
              <a:defRPr sz="2000"/>
            </a:pPr>
            <a:r>
              <a:t>✓ 异步通信（不需要时钟线）</a:t>
            </a:r>
          </a:p>
          <a:p>
            <a:pPr>
              <a:spcAft>
                <a:spcPts val="800"/>
              </a:spcAft>
              <a:defRPr sz="2000"/>
            </a:pPr>
            <a:r>
              <a:t>✓ 两根线：TX（发送）和RX（接收）</a:t>
            </a:r>
          </a:p>
          <a:p>
            <a:pPr>
              <a:spcAft>
                <a:spcPts val="800"/>
              </a:spcAft>
              <a:defRPr sz="2000"/>
            </a:pPr>
            <a:r>
              <a:t>✓ 电脑和ESP32通信的主要方式</a:t>
            </a:r>
          </a:p>
          <a:p>
            <a:pPr>
              <a:spcAft>
                <a:spcPts val="800"/>
              </a:spcAft>
              <a:defRPr sz="2000"/>
            </a:pPr>
            <a:r>
              <a:t>✓ 波特率决定传输速度</a:t>
            </a:r>
          </a:p>
          <a:p>
            <a:pPr>
              <a:spcAft>
                <a:spcPts val="800"/>
              </a:spcAft>
              <a:defRPr sz="2000"/>
            </a:pPr>
            <a:r>
              <a:t>应用场景：</a:t>
            </a:r>
          </a:p>
          <a:p>
            <a:pPr>
              <a:spcAft>
                <a:spcPts val="800"/>
              </a:spcAft>
              <a:defRPr sz="2000"/>
            </a:pPr>
            <a:r>
              <a:t>• 电脑下载程序到ESP32</a:t>
            </a:r>
          </a:p>
          <a:p>
            <a:pPr>
              <a:spcAft>
                <a:spcPts val="800"/>
              </a:spcAft>
              <a:defRPr sz="2000"/>
            </a:pPr>
            <a:r>
              <a:t>• 串口监视器调试输出</a:t>
            </a:r>
          </a:p>
          <a:p>
            <a:pPr>
              <a:spcAft>
                <a:spcPts val="800"/>
              </a:spcAft>
              <a:defRPr sz="2000"/>
            </a:pPr>
            <a:r>
              <a:t>• 两个设备点对点通信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UART接线原理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🔌 UART接线原理</a:t>
            </a:r>
          </a:p>
          <a:p>
            <a:pPr>
              <a:spcAft>
                <a:spcPts val="800"/>
              </a:spcAft>
              <a:defRPr sz="2000"/>
            </a:pPr>
            <a:r>
              <a:t>接线示意图：</a:t>
            </a:r>
          </a:p>
          <a:p>
            <a:pPr>
              <a:spcAft>
                <a:spcPts val="800"/>
              </a:spcAft>
              <a:defRPr sz="2000"/>
            </a:pPr>
            <a:r>
              <a:t>电脑USB              ESP32开发板</a:t>
            </a:r>
          </a:p>
          <a:p/>
          <a:p/>
          <a:p/>
          <a:p>
            <a:pPr>
              <a:spcAft>
                <a:spcPts val="800"/>
              </a:spcAft>
              <a:defRPr sz="2000"/>
            </a:pPr>
            <a:r>
              <a:t>重要原则：TX 接 RX，RX 接 TX！</a:t>
            </a:r>
          </a:p>
          <a:p>
            <a:pPr>
              <a:spcAft>
                <a:spcPts val="800"/>
              </a:spcAft>
              <a:defRPr sz="2000"/>
            </a:pPr>
            <a:r>
              <a:t>数据帧格式：</a:t>
            </a:r>
          </a:p>
          <a:p>
            <a:pPr>
              <a:spcAft>
                <a:spcPts val="800"/>
              </a:spcAft>
              <a:defRPr sz="2000"/>
            </a:pPr>
            <a:r>
              <a:t>[起始位] [D0] [D1] [D2] [D3] [D4] [D5] [D6] [D7] [停止位]</a:t>
            </a:r>
          </a:p>
          <a:p>
            <a:pPr>
              <a:spcAft>
                <a:spcPts val="800"/>
              </a:spcAft>
              <a:defRPr sz="2000"/>
            </a:pPr>
            <a:r>
              <a:t>0       1     0     1     0     1     0     1     1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波特率概念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⚡ 波特率是什么</a:t>
            </a:r>
          </a:p>
          <a:p>
            <a:pPr>
              <a:spcAft>
                <a:spcPts val="800"/>
              </a:spcAft>
              <a:defRPr sz="2000"/>
            </a:pPr>
            <a:r>
              <a:t>波特率 = 每秒传输的位数（bps）</a:t>
            </a:r>
          </a:p>
          <a:p>
            <a:pPr>
              <a:spcAft>
                <a:spcPts val="800"/>
              </a:spcAft>
              <a:defRPr sz="2000"/>
            </a:pPr>
            <a:r>
              <a:t>常用波特率对比：</a:t>
            </a:r>
          </a:p>
          <a:p>
            <a:pPr>
              <a:spcAft>
                <a:spcPts val="800"/>
              </a:spcAft>
              <a:defRPr sz="2000"/>
            </a:pPr>
            <a:r>
              <a:t>波特率        传输速度</a:t>
            </a:r>
          </a:p>
          <a:p/>
          <a:p>
            <a:pPr>
              <a:spcAft>
                <a:spcPts val="800"/>
              </a:spcAft>
              <a:defRPr sz="2000"/>
            </a:pPr>
            <a:r>
              <a:t>9600         ~960字符/秒</a:t>
            </a:r>
          </a:p>
          <a:p>
            <a:pPr>
              <a:spcAft>
                <a:spcPts val="800"/>
              </a:spcAft>
              <a:defRPr sz="2000"/>
            </a:pPr>
            <a:r>
              <a:t>115200       ~11.5KB/秒        ← ESP32常用</a:t>
            </a:r>
          </a:p>
          <a:p>
            <a:pPr>
              <a:spcAft>
                <a:spcPts val="800"/>
              </a:spcAft>
              <a:defRPr sz="2000"/>
            </a:pPr>
            <a:r>
              <a:t>921600       ~92KB/秒</a:t>
            </a:r>
          </a:p>
          <a:p>
            <a:pPr>
              <a:spcAft>
                <a:spcPts val="800"/>
              </a:spcAft>
              <a:defRPr sz="2000"/>
            </a:pPr>
            <a:r>
              <a:t>注意：发送端和接收端必须使用相同的波特率！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Arduino串口编程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Arduino串口编程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Serial.begin(115200);  // 初始化串口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Serial.println("Hello ESP32!");  // 发送数据</a:t>
            </a:r>
          </a:p>
          <a:p>
            <a:pPr>
              <a:spcAft>
                <a:spcPts val="800"/>
              </a:spcAft>
              <a:defRPr sz="2000"/>
            </a:pPr>
            <a:r>
              <a:t>delay(1000);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常用Serial函数：</a:t>
            </a:r>
          </a:p>
          <a:p>
            <a:pPr>
              <a:spcAft>
                <a:spcPts val="800"/>
              </a:spcAft>
              <a:defRPr sz="2000"/>
            </a:pPr>
            <a:r>
              <a:t>Serial.begin(speed)     初始化串口，设置波特率</a:t>
            </a:r>
          </a:p>
          <a:p>
            <a:pPr>
              <a:spcAft>
                <a:spcPts val="800"/>
              </a:spcAft>
              <a:defRPr sz="2000"/>
            </a:pPr>
            <a:r>
              <a:t>Serial.print()          发送数据（不换行）</a:t>
            </a:r>
          </a:p>
          <a:p>
            <a:pPr>
              <a:spcAft>
                <a:spcPts val="800"/>
              </a:spcAft>
              <a:defRPr sz="2000"/>
            </a:pPr>
            <a:r>
              <a:t>Serial.println()        发送数据（换行）</a:t>
            </a:r>
          </a:p>
          <a:p>
            <a:pPr>
              <a:spcAft>
                <a:spcPts val="800"/>
              </a:spcAft>
              <a:defRPr sz="2000"/>
            </a:pPr>
            <a:r>
              <a:t>Serial.available()      是否有数据可读</a:t>
            </a:r>
          </a:p>
          <a:p>
            <a:pPr>
              <a:spcAft>
                <a:spcPts val="800"/>
              </a:spcAft>
              <a:defRPr sz="2000"/>
            </a:pPr>
            <a:r>
              <a:t>Serial.read()           读取一个字节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I2C是什么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🔗 I2C总线协议</a:t>
            </a:r>
          </a:p>
          <a:p>
            <a:pPr>
              <a:spcAft>
                <a:spcPts val="800"/>
              </a:spcAft>
              <a:defRPr sz="2000"/>
            </a:pPr>
            <a:r>
              <a:t>I2C = Inter-Integrated Circuit</a:t>
            </a:r>
          </a:p>
          <a:p>
            <a:pPr>
              <a:spcAft>
                <a:spcPts val="800"/>
              </a:spcAft>
              <a:defRPr sz="2000"/>
            </a:pPr>
            <a:r>
              <a:t>内部集成电路</a:t>
            </a:r>
          </a:p>
          <a:p>
            <a:pPr>
              <a:spcAft>
                <a:spcPts val="800"/>
              </a:spcAft>
              <a:defRPr sz="2000"/>
            </a:pPr>
            <a:r>
              <a:t>特点：</a:t>
            </a:r>
          </a:p>
          <a:p>
            <a:pPr>
              <a:spcAft>
                <a:spcPts val="800"/>
              </a:spcAft>
              <a:defRPr sz="2000"/>
            </a:pPr>
            <a:r>
              <a:t>✓ 两根数据线：SDA（数据）和SCL（时钟）</a:t>
            </a:r>
          </a:p>
          <a:p>
            <a:pPr>
              <a:spcAft>
                <a:spcPts val="800"/>
              </a:spcAft>
              <a:defRPr sz="2000"/>
            </a:pPr>
            <a:r>
              <a:t>✓ 可以连接多个设备（每个设备有唯一地址）</a:t>
            </a:r>
          </a:p>
          <a:p>
            <a:pPr>
              <a:spcAft>
                <a:spcPts val="800"/>
              </a:spcAft>
              <a:defRPr sz="2000"/>
            </a:pPr>
            <a:r>
              <a:t>✓ ESP32连接传感器的首选方式</a:t>
            </a:r>
          </a:p>
          <a:p>
            <a:pPr>
              <a:spcAft>
                <a:spcPts val="800"/>
              </a:spcAft>
              <a:defRPr sz="2000"/>
            </a:pPr>
            <a:r>
              <a:t>✓ 主设备控制通信，从设备响应</a:t>
            </a:r>
          </a:p>
          <a:p>
            <a:pPr>
              <a:spcAft>
                <a:spcPts val="800"/>
              </a:spcAft>
              <a:defRPr sz="2000"/>
            </a:pPr>
            <a:r>
              <a:t>典型应用：</a:t>
            </a:r>
          </a:p>
          <a:p>
            <a:pPr>
              <a:spcAft>
                <a:spcPts val="800"/>
              </a:spcAft>
              <a:defRPr sz="2000"/>
            </a:pPr>
            <a:r>
              <a:t>• 温湿度传感器 (DHT11)</a:t>
            </a:r>
          </a:p>
          <a:p>
            <a:pPr>
              <a:spcAft>
                <a:spcPts val="800"/>
              </a:spcAft>
              <a:defRPr sz="2000"/>
            </a:pPr>
            <a:r>
              <a:t>• 气压传感器 (BMP280)</a:t>
            </a:r>
          </a:p>
          <a:p>
            <a:pPr>
              <a:spcAft>
                <a:spcPts val="800"/>
              </a:spcAft>
              <a:defRPr sz="2000"/>
            </a:pPr>
            <a:r>
              <a:t>• 陀螺仪 (MPU6050)</a:t>
            </a:r>
          </a:p>
          <a:p>
            <a:pPr>
              <a:spcAft>
                <a:spcPts val="800"/>
              </a:spcAft>
              <a:defRPr sz="2000"/>
            </a:pPr>
            <a:r>
              <a:t>• OLED显示屏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I2C接线与地址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🔌 I2C接线与地址</a:t>
            </a:r>
          </a:p>
          <a:p>
            <a:pPr>
              <a:spcAft>
                <a:spcPts val="800"/>
              </a:spcAft>
              <a:defRPr sz="2000"/>
            </a:pPr>
            <a:r>
              <a:t>接线图：</a:t>
            </a:r>
          </a:p>
          <a:p>
            <a:pPr>
              <a:spcAft>
                <a:spcPts val="800"/>
              </a:spcAft>
              <a:defRPr sz="2000"/>
            </a:pPr>
            <a:r>
              <a:t>ESP32              I2C设备</a:t>
            </a:r>
          </a:p>
          <a:p/>
          <a:p/>
          <a:p/>
          <a:p/>
          <a:p>
            <a:pPr>
              <a:spcAft>
                <a:spcPts val="800"/>
              </a:spcAft>
              <a:defRPr sz="2000"/>
            </a:pPr>
            <a:r>
              <a:t>ESP32的I2C引脚：</a:t>
            </a:r>
          </a:p>
          <a:p>
            <a:pPr>
              <a:spcAft>
                <a:spcPts val="800"/>
              </a:spcAft>
              <a:defRPr sz="2000"/>
            </a:pPr>
            <a:r>
              <a:t>GPIO21 = SDA (数据线)</a:t>
            </a:r>
          </a:p>
          <a:p>
            <a:pPr>
              <a:spcAft>
                <a:spcPts val="800"/>
              </a:spcAft>
              <a:defRPr sz="2000"/>
            </a:pPr>
            <a:r>
              <a:t>GPIO22 = SCL (时钟线)</a:t>
            </a:r>
          </a:p>
          <a:p>
            <a:pPr>
              <a:spcAft>
                <a:spcPts val="800"/>
              </a:spcAft>
              <a:defRPr sz="2000"/>
            </a:pPr>
            <a:r>
              <a:t>常见I2C设备地址：</a:t>
            </a:r>
          </a:p>
          <a:p>
            <a:pPr>
              <a:spcAft>
                <a:spcPts val="800"/>
              </a:spcAft>
              <a:defRPr sz="2000"/>
            </a:pPr>
            <a:r>
              <a:t>设备           地址</a:t>
            </a:r>
          </a:p>
          <a:p/>
          <a:p>
            <a:pPr>
              <a:spcAft>
                <a:spcPts val="800"/>
              </a:spcAft>
              <a:defRPr sz="2000"/>
            </a:pPr>
            <a:r>
              <a:t>OLED 128x64   0x3C</a:t>
            </a:r>
          </a:p>
          <a:p>
            <a:pPr>
              <a:spcAft>
                <a:spcPts val="800"/>
              </a:spcAft>
              <a:defRPr sz="2000"/>
            </a:pPr>
            <a:r>
              <a:t>MPU6050       0x68</a:t>
            </a:r>
          </a:p>
          <a:p>
            <a:pPr>
              <a:spcAft>
                <a:spcPts val="800"/>
              </a:spcAft>
              <a:defRPr sz="2000"/>
            </a:pPr>
            <a:r>
              <a:t>BMP280        0x77</a:t>
            </a:r>
          </a:p>
          <a:p>
            <a:pPr>
              <a:spcAft>
                <a:spcPts val="800"/>
              </a:spcAft>
              <a:defRPr sz="2000"/>
            </a:pPr>
            <a:r>
              <a:t>ADS1115       0x48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I2C通信时序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I2C通信时序图</a:t>
            </a:r>
          </a:p>
          <a:p>
            <a:pPr>
              <a:spcAft>
                <a:spcPts val="800"/>
              </a:spcAft>
              <a:defRPr sz="2000"/>
            </a:pPr>
            <a:r>
              <a:t>S = Start (起始位)</a:t>
            </a:r>
          </a:p>
          <a:p>
            <a:pPr>
              <a:spcAft>
                <a:spcPts val="800"/>
              </a:spcAft>
              <a:defRPr sz="2000"/>
            </a:pPr>
            <a:r>
              <a:t>AD = Address (地址)</a:t>
            </a:r>
          </a:p>
          <a:p>
            <a:pPr>
              <a:spcAft>
                <a:spcPts val="800"/>
              </a:spcAft>
              <a:defRPr sz="2000"/>
            </a:pPr>
            <a:r>
              <a:t>A = ACK (应答位)</a:t>
            </a:r>
          </a:p>
          <a:p>
            <a:pPr>
              <a:spcAft>
                <a:spcPts val="800"/>
              </a:spcAft>
              <a:defRPr sz="2000"/>
            </a:pPr>
            <a:r>
              <a:t>D = Data (数据位)</a:t>
            </a:r>
          </a:p>
          <a:p>
            <a:pPr>
              <a:spcAft>
                <a:spcPts val="800"/>
              </a:spcAft>
              <a:defRPr sz="2000"/>
            </a:pPr>
            <a:r>
              <a:t>P = Stop (停止位)</a:t>
            </a:r>
          </a:p>
          <a:p>
            <a:pPr>
              <a:spcAft>
                <a:spcPts val="800"/>
              </a:spcAft>
              <a:defRPr sz="2000"/>
            </a:pPr>
            <a:r>
              <a:t>通信步骤：</a:t>
            </a:r>
          </a:p>
          <a:p>
            <a:pPr>
              <a:spcAft>
                <a:spcPts val="800"/>
              </a:spcAft>
              <a:defRPr sz="2000"/>
            </a:pPr>
            <a:r>
              <a:t>1️⃣ 主设备发送 START 信号</a:t>
            </a:r>
          </a:p>
          <a:p>
            <a:pPr>
              <a:spcAft>
                <a:spcPts val="800"/>
              </a:spcAft>
              <a:defRPr sz="2000"/>
            </a:pPr>
            <a:r>
              <a:t>2️⃣ 主设备发送 从设备地址 + 读/写位</a:t>
            </a:r>
          </a:p>
          <a:p>
            <a:pPr>
              <a:spcAft>
                <a:spcPts val="800"/>
              </a:spcAft>
              <a:defRPr sz="2000"/>
            </a:pPr>
            <a:r>
              <a:t>3️⃣ 从设备发送 ACK 应答</a:t>
            </a:r>
          </a:p>
          <a:p>
            <a:pPr>
              <a:spcAft>
                <a:spcPts val="800"/>
              </a:spcAft>
              <a:defRPr sz="2000"/>
            </a:pPr>
            <a:r>
              <a:t>4️⃣ 主设备发送/接收数据</a:t>
            </a:r>
          </a:p>
          <a:p>
            <a:pPr>
              <a:spcAft>
                <a:spcPts val="800"/>
              </a:spcAft>
              <a:defRPr sz="2000"/>
            </a:pPr>
            <a:r>
              <a:t>5️⃣ 主设备发送 STOP 信号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