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开场Demo - 语音控制灯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🎤 开场Demo：语音控制灯 ⭐</a:t>
            </a:r>
          </a:p>
          <a:p>
            <a:pPr>
              <a:spcAft>
                <a:spcPts val="800"/>
              </a:spcAft>
              <a:defRPr sz="2000"/>
            </a:pPr>
            <a:r>
              <a:t>👨‍🏫 老师说："开灯！"</a:t>
            </a:r>
          </a:p>
          <a:p>
            <a:pPr>
              <a:spcAft>
                <a:spcPts val="800"/>
              </a:spcAft>
              <a:defRPr sz="2000"/>
            </a:pPr>
            <a:r>
              <a:t>↓</a:t>
            </a:r>
          </a:p>
          <a:p>
            <a:pPr>
              <a:spcAft>
                <a:spcPts val="800"/>
              </a:spcAft>
              <a:defRPr sz="2000"/>
            </a:pPr>
            <a:r>
              <a:t>MAX9814    ← 麦克风采集</a:t>
            </a:r>
          </a:p>
          <a:p>
            <a:pPr>
              <a:spcAft>
                <a:spcPts val="800"/>
              </a:spcAft>
              <a:defRPr sz="2000"/>
            </a:pPr>
            <a:r>
              <a:t>麦克风</a:t>
            </a:r>
          </a:p>
          <a:p>
            <a:pPr>
              <a:spcAft>
                <a:spcPts val="800"/>
              </a:spcAft>
              <a:defRPr sz="2000"/>
            </a:pPr>
            <a:r>
              <a:t>I2S音频数据</a:t>
            </a:r>
          </a:p>
          <a:p>
            <a:pPr>
              <a:spcAft>
                <a:spcPts val="800"/>
              </a:spcAft>
              <a:defRPr sz="2000"/>
            </a:pPr>
            <a:r>
              <a:t>ESP32</a:t>
            </a:r>
          </a:p>
          <a:p>
            <a:pPr>
              <a:spcAft>
                <a:spcPts val="800"/>
              </a:spcAft>
              <a:defRPr sz="2000"/>
            </a:pPr>
            <a:r>
              <a:t>AI模型     ← 本地关键词识别</a:t>
            </a:r>
          </a:p>
          <a:p>
            <a:pPr>
              <a:spcAft>
                <a:spcPts val="800"/>
              </a:spcAft>
              <a:defRPr sz="2000"/>
            </a:pPr>
            <a:r>
              <a:t>💡亮了</a:t>
            </a:r>
          </a:p>
          <a:p>
            <a:pPr>
              <a:spcAft>
                <a:spcPts val="800"/>
              </a:spcAft>
              <a:defRPr sz="2000"/>
            </a:pPr>
            <a:r>
              <a:t>现场演示：喊"开灯"→灯亮，喊"关灯"→灯灭</a:t>
            </a:r>
          </a:p>
          <a:p>
            <a:pPr>
              <a:spcAft>
                <a:spcPts val="800"/>
              </a:spcAft>
              <a:defRPr sz="2000"/>
            </a:pPr>
            <a:r>
              <a:t>引导语：</a:t>
            </a:r>
          </a:p>
          <a:p>
            <a:pPr>
              <a:spcAft>
                <a:spcPts val="800"/>
              </a:spcAft>
              <a:defRPr sz="2000"/>
            </a:pPr>
            <a:r>
              <a:t>"让设备听懂人的话——这是这学期最核心的技能之一！</a:t>
            </a:r>
          </a:p>
          <a:p>
            <a:pPr>
              <a:spcAft>
                <a:spcPts val="800"/>
              </a:spcAft>
              <a:defRPr sz="2000"/>
            </a:pPr>
            <a:r>
              <a:t>今天学完，你们也能做出来！"</a:t>
            </a:r>
          </a:p>
          <a:p>
            <a:pPr>
              <a:spcAft>
                <a:spcPts val="800"/>
              </a:spcAft>
              <a:defRPr sz="2000"/>
            </a:pPr>
            <a:r>
              <a:t>📦 物料：ESP32-S3、MAX9814、LED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传统AI vs TinyML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⚡ TinyML vs 云端AI</a:t>
            </a:r>
          </a:p>
          <a:p>
            <a:pPr>
              <a:spcAft>
                <a:spcPts val="800"/>
              </a:spcAft>
              <a:defRPr sz="2000"/>
            </a:pPr>
            <a:r>
              <a:t>传统云端语音识别：</a:t>
            </a:r>
          </a:p>
          <a:p>
            <a:pPr>
              <a:spcAft>
                <a:spcPts val="800"/>
              </a:spcAft>
              <a:defRPr sz="2000"/>
            </a:pPr>
            <a:r>
              <a:t>🎤 说"开灯"</a:t>
            </a:r>
          </a:p>
          <a:p>
            <a:pPr>
              <a:spcAft>
                <a:spcPts val="800"/>
              </a:spcAft>
              <a:defRPr sz="2000"/>
            </a:pPr>
            <a:r>
              <a:t>↓</a:t>
            </a:r>
          </a:p>
          <a:p>
            <a:pPr>
              <a:spcAft>
                <a:spcPts val="800"/>
              </a:spcAft>
              <a:defRPr sz="2000"/>
            </a:pPr>
            <a:r>
              <a:t>📱 手机录制</a:t>
            </a:r>
          </a:p>
          <a:p>
            <a:pPr>
              <a:spcAft>
                <a:spcPts val="800"/>
              </a:spcAft>
              <a:defRPr sz="2000"/>
            </a:pPr>
            <a:r>
              <a:t>↓ 网络传输</a:t>
            </a:r>
          </a:p>
          <a:p>
            <a:pPr>
              <a:spcAft>
                <a:spcPts val="800"/>
              </a:spcAft>
              <a:defRPr sz="2000"/>
            </a:pPr>
            <a:r>
              <a:t>☁️ 云服务器识别</a:t>
            </a:r>
          </a:p>
          <a:p>
            <a:pPr>
              <a:spcAft>
                <a:spcPts val="800"/>
              </a:spcAft>
              <a:defRPr sz="2000"/>
            </a:pPr>
            <a:r>
              <a:t>↓</a:t>
            </a:r>
          </a:p>
          <a:p>
            <a:pPr>
              <a:spcAft>
                <a:spcPts val="800"/>
              </a:spcAft>
              <a:defRPr sz="2000"/>
            </a:pPr>
            <a:r>
              <a:t>📱 收到结果</a:t>
            </a:r>
          </a:p>
          <a:p>
            <a:pPr>
              <a:spcAft>
                <a:spcPts val="800"/>
              </a:spcAft>
              <a:defRPr sz="2000"/>
            </a:pPr>
            <a:r>
              <a:t>问题：❌ 需要网络，❌ 隐私风险，❌ 延迟高</a:t>
            </a:r>
          </a:p>
          <a:p>
            <a:pPr>
              <a:spcAft>
                <a:spcPts val="800"/>
              </a:spcAft>
              <a:defRPr sz="2000"/>
            </a:pPr>
            <a:r>
              <a:t>TinyML边缘识别：⭐</a:t>
            </a:r>
          </a:p>
          <a:p>
            <a:pPr>
              <a:spcAft>
                <a:spcPts val="800"/>
              </a:spcAft>
              <a:defRPr sz="2000"/>
            </a:pPr>
            <a:r>
              <a:t>🎤 说"开灯"</a:t>
            </a:r>
          </a:p>
          <a:p>
            <a:pPr>
              <a:spcAft>
                <a:spcPts val="800"/>
              </a:spcAft>
              <a:defRPr sz="2000"/>
            </a:pPr>
            <a:r>
              <a:t>↓</a:t>
            </a:r>
          </a:p>
          <a:p>
            <a:pPr>
              <a:spcAft>
                <a:spcPts val="800"/>
              </a:spcAft>
              <a:defRPr sz="2000"/>
            </a:pPr>
            <a:r>
              <a:t>📱 ESP32本地识别  ← 不需要网络！</a:t>
            </a:r>
          </a:p>
          <a:p>
            <a:pPr>
              <a:spcAft>
                <a:spcPts val="800"/>
              </a:spcAft>
              <a:defRPr sz="2000"/>
            </a:pPr>
            <a:r>
              <a:t>↓</a:t>
            </a:r>
          </a:p>
          <a:p>
            <a:pPr>
              <a:spcAft>
                <a:spcPts val="800"/>
              </a:spcAft>
              <a:defRPr sz="2000"/>
            </a:pPr>
            <a:r>
              <a:t>💡 灯亮了</a:t>
            </a:r>
          </a:p>
          <a:p>
            <a:pPr>
              <a:spcAft>
                <a:spcPts val="800"/>
              </a:spcAft>
              <a:defRPr sz="2000"/>
            </a:pPr>
            <a:r>
              <a:t>优势：✅ 离线可用  ✅ 隐私安全  ✅ 低延迟  ✅ 低功耗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Edge Impulse平台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🔧 Edge Impulse 平台</a:t>
            </a:r>
          </a:p>
          <a:p>
            <a:pPr>
              <a:spcAft>
                <a:spcPts val="800"/>
              </a:spcAft>
              <a:defRPr sz="2000"/>
            </a:pPr>
            <a:r>
              <a:t>Edge Impulse = 边缘AI训练平台</a:t>
            </a:r>
          </a:p>
          <a:p>
            <a:pPr>
              <a:spcAft>
                <a:spcPts val="800"/>
              </a:spcAft>
              <a:defRPr sz="2000"/>
            </a:pPr>
            <a:r>
              <a:t>https://www.edgeimpulse.com</a:t>
            </a:r>
          </a:p>
          <a:p>
            <a:pPr>
              <a:spcAft>
                <a:spcPts val="800"/>
              </a:spcAft>
              <a:defRPr sz="2000"/>
            </a:pPr>
            <a:r>
              <a:t>特点：</a:t>
            </a:r>
          </a:p>
          <a:p>
            <a:pPr>
              <a:spcAft>
                <a:spcPts val="800"/>
              </a:spcAft>
              <a:defRPr sz="2000"/>
            </a:pPr>
            <a:r>
              <a:t>✓ 在线训练AI模型（不需要本地环境）</a:t>
            </a:r>
          </a:p>
          <a:p>
            <a:pPr>
              <a:spcAft>
                <a:spcPts val="800"/>
              </a:spcAft>
              <a:defRPr sz="2000"/>
            </a:pPr>
            <a:r>
              <a:t>✓ 自动优化模型到嵌入式设备</a:t>
            </a:r>
          </a:p>
          <a:p>
            <a:pPr>
              <a:spcAft>
                <a:spcPts val="800"/>
              </a:spcAft>
              <a:defRPr sz="2000"/>
            </a:pPr>
            <a:r>
              <a:t>✓ 支持ESP32、Arduino、STM32等</a:t>
            </a:r>
          </a:p>
          <a:p>
            <a:pPr>
              <a:spcAft>
                <a:spcPts val="800"/>
              </a:spcAft>
              <a:defRPr sz="2000"/>
            </a:pPr>
            <a:r>
              <a:t>✓ 免费使用</a:t>
            </a:r>
          </a:p>
          <a:p>
            <a:pPr>
              <a:spcAft>
                <a:spcPts val="800"/>
              </a:spcAft>
              <a:defRPr sz="2000"/>
            </a:pPr>
            <a:r>
              <a:t>使用流程：</a:t>
            </a:r>
          </a:p>
          <a:p>
            <a:pPr>
              <a:spcAft>
                <a:spcPts val="800"/>
              </a:spcAft>
              <a:defRPr sz="2000"/>
            </a:pPr>
            <a:r>
              <a:t>1️⃣ 数据采集 → 录制"开灯""关灯"音频样本</a:t>
            </a:r>
          </a:p>
          <a:p>
            <a:pPr>
              <a:spcAft>
                <a:spcPts val="800"/>
              </a:spcAft>
              <a:defRPr sz="2000"/>
            </a:pPr>
            <a:r>
              <a:t>↓</a:t>
            </a:r>
          </a:p>
          <a:p>
            <a:pPr>
              <a:spcAft>
                <a:spcPts val="800"/>
              </a:spcAft>
              <a:defRPr sz="2000"/>
            </a:pPr>
            <a:r>
              <a:t>2️⃣ 特征提取 → 转换为MFCC特征图</a:t>
            </a:r>
          </a:p>
          <a:p>
            <a:pPr>
              <a:spcAft>
                <a:spcPts val="800"/>
              </a:spcAft>
              <a:defRPr sz="2000"/>
            </a:pPr>
            <a:r>
              <a:t>↓</a:t>
            </a:r>
          </a:p>
          <a:p>
            <a:pPr>
              <a:spcAft>
                <a:spcPts val="800"/>
              </a:spcAft>
              <a:defRPr sz="2000"/>
            </a:pPr>
            <a:r>
              <a:t>3️⃣ 模型训练 → 训练神经网络分类器</a:t>
            </a:r>
          </a:p>
          <a:p>
            <a:pPr>
              <a:spcAft>
                <a:spcPts val="800"/>
              </a:spcAft>
              <a:defRPr sz="2000"/>
            </a:pPr>
            <a:r>
              <a:t>↓</a:t>
            </a:r>
          </a:p>
          <a:p>
            <a:pPr>
              <a:spcAft>
                <a:spcPts val="800"/>
              </a:spcAft>
              <a:defRPr sz="2000"/>
            </a:pPr>
            <a:r>
              <a:t>4️⃣ 模型部署 → 生成ESP32可运行的库</a:t>
            </a:r>
          </a:p>
          <a:p>
            <a:pPr>
              <a:spcAft>
                <a:spcPts val="800"/>
              </a:spcAft>
              <a:defRPr sz="2000"/>
            </a:pPr>
            <a:r>
              <a:t>↓</a:t>
            </a:r>
          </a:p>
          <a:p>
            <a:pPr>
              <a:spcAft>
                <a:spcPts val="800"/>
              </a:spcAft>
              <a:defRPr sz="2000"/>
            </a:pPr>
            <a:r>
              <a:t>5️⃣ 集成到Arduino → 编写代码调用模型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MFCC特征提取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📊 音频特征：MFCC</a:t>
            </a:r>
          </a:p>
          <a:p>
            <a:pPr>
              <a:spcAft>
                <a:spcPts val="800"/>
              </a:spcAft>
              <a:defRPr sz="2000"/>
            </a:pPr>
            <a:r>
              <a:t>MFCC = Mel-Frequency Cepstral Coefficients</a:t>
            </a:r>
          </a:p>
          <a:p>
            <a:pPr>
              <a:spcAft>
                <a:spcPts val="800"/>
              </a:spcAft>
              <a:defRPr sz="2000"/>
            </a:pPr>
            <a:r>
              <a:t>梅尔频率倒谱系数</a:t>
            </a:r>
          </a:p>
          <a:p>
            <a:pPr>
              <a:spcAft>
                <a:spcPts val="800"/>
              </a:spcAft>
              <a:defRPr sz="2000"/>
            </a:pPr>
            <a:r>
              <a:t>作用：将音频转换为图像特征，用于神经网络训练</a:t>
            </a:r>
          </a:p>
          <a:p>
            <a:pPr>
              <a:spcAft>
                <a:spcPts val="800"/>
              </a:spcAft>
              <a:defRPr sz="2000"/>
            </a:pPr>
            <a:r>
              <a:t>转换过程：</a:t>
            </a:r>
          </a:p>
          <a:p/>
          <a:p>
            <a:pPr>
              <a:spcAft>
                <a:spcPts val="800"/>
              </a:spcAft>
              <a:defRPr sz="2000"/>
            </a:pPr>
            <a:r>
              <a:t>↓</a:t>
            </a:r>
          </a:p>
          <a:p>
            <a:pPr>
              <a:spcAft>
                <a:spcPts val="800"/>
              </a:spcAft>
              <a:defRPr sz="2000"/>
            </a:pPr>
            <a:r>
              <a:t>MFCC特征图：</a:t>
            </a:r>
          </a:p>
          <a:p>
            <a:pPr>
              <a:spcAft>
                <a:spcPts val="800"/>
              </a:spcAft>
              <a:defRPr sz="2000"/>
            </a:pPr>
            <a:r>
              <a:t>▓▓▓▓▓▓▓▓▓▓▓▓▓▓▓▓▓▓▓▓▓▓▓▓▓▓▓▓▓▓▓▓▓</a:t>
            </a:r>
          </a:p>
          <a:p>
            <a:pPr>
              <a:spcAft>
                <a:spcPts val="800"/>
              </a:spcAft>
              <a:defRPr sz="2000"/>
            </a:pPr>
            <a:r>
              <a:t>▓▓▓▓▓▓▓▓▓▓▓▓▓▓▓▓▓▓▓▓▓▓▓▓▓▓▓▓▓▓▓▓▓</a:t>
            </a:r>
          </a:p>
          <a:p>
            <a:pPr>
              <a:spcAft>
                <a:spcPts val="800"/>
              </a:spcAft>
              <a:defRPr sz="2000"/>
            </a:pPr>
            <a:r>
              <a:t>▓▓▓▓▓▓▓▓▓▓▓▓▓▓▓▓▓▓▓▓▓▓▓▓▓▓▓▓▓▓▓▓▓</a:t>
            </a:r>
          </a:p>
          <a:p>
            <a:pPr>
              <a:spcAft>
                <a:spcPts val="800"/>
              </a:spcAft>
              <a:defRPr sz="2000"/>
            </a:pPr>
            <a:r>
              <a:t>▓▓▓▓▓▓▓▓▓▓▓▓▓▓▓▓▓▓▓▓▓▓▓▓▓▓▓▓▓▓▓▓▓</a:t>
            </a:r>
          </a:p>
          <a:p>
            <a:pPr>
              <a:spcAft>
                <a:spcPts val="800"/>
              </a:spcAft>
              <a:defRPr sz="2000"/>
            </a:pPr>
            <a:r>
              <a:t>频                                               率</a:t>
            </a:r>
          </a:p>
          <a:p/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实验：Edge Impulse数据采集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🧪 实验：Edge Impulse数据采集</a:t>
            </a:r>
          </a:p>
          <a:p>
            <a:pPr>
              <a:spcAft>
                <a:spcPts val="800"/>
              </a:spcAft>
              <a:defRPr sz="2000"/>
            </a:pPr>
            <a:r>
              <a:t>实验目的：</a:t>
            </a:r>
          </a:p>
          <a:p>
            <a:pPr>
              <a:spcAft>
                <a:spcPts val="800"/>
              </a:spcAft>
              <a:defRPr sz="2000"/>
            </a:pPr>
            <a:r>
              <a:t>1. 学会使用Edge Impulse采集音频数据</a:t>
            </a:r>
          </a:p>
          <a:p>
            <a:pPr>
              <a:spcAft>
                <a:spcPts val="800"/>
              </a:spcAft>
              <a:defRPr sz="2000"/>
            </a:pPr>
            <a:r>
              <a:t>2. 录制"开灯""关灯"和背景噪音样本</a:t>
            </a:r>
          </a:p>
          <a:p>
            <a:pPr>
              <a:spcAft>
                <a:spcPts val="800"/>
              </a:spcAft>
              <a:defRPr sz="2000"/>
            </a:pPr>
            <a:r>
              <a:t>3. 理解训练数据采集要求</a:t>
            </a:r>
          </a:p>
          <a:p>
            <a:pPr>
              <a:spcAft>
                <a:spcPts val="800"/>
              </a:spcAft>
              <a:defRPr sz="2000"/>
            </a:pPr>
            <a:r>
              <a:t>数据采集步骤：</a:t>
            </a:r>
          </a:p>
          <a:p>
            <a:pPr>
              <a:spcAft>
                <a:spcPts val="800"/>
              </a:spcAft>
              <a:defRPr sz="2000"/>
            </a:pPr>
            <a:r>
              <a:t>1. 访问 https://www.edgeimpulse.com</a:t>
            </a:r>
          </a:p>
          <a:p>
            <a:pPr>
              <a:spcAft>
                <a:spcPts val="800"/>
              </a:spcAft>
              <a:defRPr sz="2000"/>
            </a:pPr>
            <a:r>
              <a:t>2. 注册账号 → 创建新项目 → 选择ESP32</a:t>
            </a:r>
          </a:p>
          <a:p>
            <a:pPr>
              <a:spcAft>
                <a:spcPts val="800"/>
              </a:spcAft>
              <a:defRPr sz="2000"/>
            </a:pPr>
            <a:r>
              <a:t>3. 连接数据采集设备：</a:t>
            </a:r>
          </a:p>
          <a:p>
            <a:pPr>
              <a:spcAft>
                <a:spcPts val="800"/>
              </a:spcAft>
              <a:defRPr sz="2000"/>
            </a:pPr>
            <a:r>
              <a:t>• Device → Connect a new device</a:t>
            </a:r>
          </a:p>
          <a:p>
            <a:pPr>
              <a:spcAft>
                <a:spcPts val="800"/>
              </a:spcAft>
              <a:defRPr sz="2000"/>
            </a:pPr>
            <a:r>
              <a:t>• 选择 "Use your computer's microphone"</a:t>
            </a:r>
          </a:p>
          <a:p>
            <a:pPr>
              <a:spcAft>
                <a:spcPts val="800"/>
              </a:spcAft>
              <a:defRPr sz="2000"/>
            </a:pPr>
            <a:r>
              <a:t>4. 采集数据：</a:t>
            </a:r>
          </a:p>
          <a:p>
            <a:pPr>
              <a:spcAft>
                <a:spcPts val="800"/>
              </a:spcAft>
              <a:defRPr sz="2000"/>
            </a:pPr>
            <a:r>
              <a:t>• Label: "kaideng" (开灯)</a:t>
            </a:r>
          </a:p>
          <a:p>
            <a:pPr>
              <a:spcAft>
                <a:spcPts val="800"/>
              </a:spcAft>
              <a:defRPr sz="2000"/>
            </a:pPr>
            <a:r>
              <a:t>• 时长: 1秒 × 10-20个样本</a:t>
            </a:r>
          </a:p>
          <a:p>
            <a:pPr>
              <a:spcAft>
                <a:spcPts val="800"/>
              </a:spcAft>
              <a:defRPr sz="2000"/>
            </a:pPr>
            <a:r>
              <a:t>• Label: "guandeng" (关灯)</a:t>
            </a:r>
          </a:p>
          <a:p>
            <a:pPr>
              <a:spcAft>
                <a:spcPts val="800"/>
              </a:spcAft>
              <a:defRPr sz="2000"/>
            </a:pPr>
            <a:r>
              <a:t>• 时长: 1秒 × 10-20个样本</a:t>
            </a:r>
          </a:p>
          <a:p>
            <a:pPr>
              <a:spcAft>
                <a:spcPts val="800"/>
              </a:spcAft>
              <a:defRPr sz="2000"/>
            </a:pPr>
            <a:r>
              <a:t>• Label: "_noise_" (背景噪音)</a:t>
            </a:r>
          </a:p>
          <a:p>
            <a:pPr>
              <a:spcAft>
                <a:spcPts val="800"/>
              </a:spcAft>
              <a:defRPr sz="2000"/>
            </a:pPr>
            <a:r>
              <a:t>• 时长: 5分钟</a:t>
            </a:r>
          </a:p>
          <a:p>
            <a:pPr>
              <a:spcAft>
                <a:spcPts val="800"/>
              </a:spcAft>
              <a:defRPr sz="2000"/>
            </a:pPr>
            <a:r>
              <a:t>⚠️ 注意：尽量多采集不同人的、不同语调的数据！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实验：模型训练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🧪 实验：创建Impulse并训练模型</a:t>
            </a:r>
          </a:p>
          <a:p>
            <a:pPr>
              <a:spcAft>
                <a:spcPts val="800"/>
              </a:spcAft>
              <a:defRPr sz="2000"/>
            </a:pPr>
            <a:r>
              <a:t>步骤1：创建Impulse</a:t>
            </a:r>
          </a:p>
          <a:p>
            <a:pPr>
              <a:spcAft>
                <a:spcPts val="800"/>
              </a:spcAft>
              <a:defRPr sz="2000"/>
            </a:pPr>
            <a:r>
              <a:t>Create Impulse → 设置参数：</a:t>
            </a:r>
          </a:p>
          <a:p>
            <a:pPr>
              <a:spcAft>
                <a:spcPts val="800"/>
              </a:spcAft>
              <a:defRPr sz="2000"/>
            </a:pPr>
            <a:r>
              <a:t>• Time series: 1000ms (1秒窗口)</a:t>
            </a:r>
          </a:p>
          <a:p>
            <a:pPr>
              <a:spcAft>
                <a:spcPts val="800"/>
              </a:spcAft>
              <a:defRPr sz="2000"/>
            </a:pPr>
            <a:r>
              <a:t>• Processing: Audio (MFE)</a:t>
            </a:r>
          </a:p>
          <a:p>
            <a:pPr>
              <a:spcAft>
                <a:spcPts val="800"/>
              </a:spcAft>
              <a:defRPr sz="2000"/>
            </a:pPr>
            <a:r>
              <a:t>• Learning: Neural Network (Keras)</a:t>
            </a:r>
          </a:p>
          <a:p>
            <a:pPr>
              <a:spcAft>
                <a:spcPts val="800"/>
              </a:spcAft>
              <a:defRPr sz="2000"/>
            </a:pPr>
            <a:r>
              <a:t>步骤2：提取特征</a:t>
            </a:r>
          </a:p>
          <a:p>
            <a:pPr>
              <a:spcAft>
                <a:spcPts val="800"/>
              </a:spcAft>
              <a:defRPr sz="2000"/>
            </a:pPr>
            <a:r>
              <a:t>Feature extraction → Generate features</a:t>
            </a:r>
          </a:p>
          <a:p>
            <a:pPr>
              <a:spcAft>
                <a:spcPts val="800"/>
              </a:spcAft>
              <a:defRPr sz="2000"/>
            </a:pPr>
            <a:r>
              <a:t>查看特征分布图，确保"开灯""关灯"分开</a:t>
            </a:r>
          </a:p>
          <a:p>
            <a:pPr>
              <a:spcAft>
                <a:spcPts val="800"/>
              </a:spcAft>
              <a:defRPr sz="2000"/>
            </a:pPr>
            <a:r>
              <a:t>步骤3：训练模型</a:t>
            </a:r>
          </a:p>
          <a:p>
            <a:pPr>
              <a:spcAft>
                <a:spcPts val="800"/>
              </a:spcAft>
              <a:defRPr sz="2000"/>
            </a:pPr>
            <a:r>
              <a:t>Neural network training → 开始训练</a:t>
            </a:r>
          </a:p>
          <a:p>
            <a:pPr>
              <a:spcAft>
                <a:spcPts val="800"/>
              </a:spcAft>
              <a:defRPr sz="2000"/>
            </a:pPr>
            <a:r>
              <a:t>• 训练周期: 30</a:t>
            </a:r>
          </a:p>
          <a:p>
            <a:pPr>
              <a:spcAft>
                <a:spcPts val="800"/>
              </a:spcAft>
              <a:defRPr sz="2000"/>
            </a:pPr>
            <a:r>
              <a:t>• 验证集: 20%</a:t>
            </a:r>
          </a:p>
          <a:p>
            <a:pPr>
              <a:spcAft>
                <a:spcPts val="800"/>
              </a:spcAft>
              <a:defRPr sz="2000"/>
            </a:pPr>
            <a:r>
              <a:t>• 目标准确率: &gt;85%</a:t>
            </a:r>
          </a:p>
          <a:p>
            <a:pPr>
              <a:spcAft>
                <a:spcPts val="800"/>
              </a:spcAft>
              <a:defRPr sz="2000"/>
            </a:pPr>
            <a:r>
              <a:t>步骤4：部署模型</a:t>
            </a:r>
          </a:p>
          <a:p>
            <a:pPr>
              <a:spcAft>
                <a:spcPts val="800"/>
              </a:spcAft>
              <a:defRPr sz="2000"/>
            </a:pPr>
            <a:r>
              <a:t>Deployment → 搜索Arduino → Build</a:t>
            </a:r>
          </a:p>
          <a:p>
            <a:pPr>
              <a:spcAft>
                <a:spcPts val="800"/>
              </a:spcAft>
              <a:defRPr sz="2000"/>
            </a:pPr>
            <a:r>
              <a:t>下载.zip库文件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Arduino代码：调用模型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💻 Arduino调用Edge Impulse模型</a:t>
            </a:r>
          </a:p>
          <a:p>
            <a:pPr>
              <a:spcAft>
                <a:spcPts val="800"/>
              </a:spcAft>
              <a:defRPr sz="2000"/>
            </a:pPr>
            <a:r>
              <a:t>#include &lt;your_model_inference.h&gt;</a:t>
            </a:r>
          </a:p>
          <a:p>
            <a:pPr>
              <a:spcAft>
                <a:spcPts val="800"/>
              </a:spcAft>
              <a:defRPr sz="2000"/>
            </a:pPr>
            <a:r>
              <a:t>#define EI_CLASSIFIER_SLOTS_PER_MODEL 3</a:t>
            </a:r>
          </a:p>
          <a:p>
            <a:pPr>
              <a:spcAft>
                <a:spcPts val="800"/>
              </a:spcAft>
              <a:defRPr sz="2000"/>
            </a:pPr>
            <a:r>
              <a:t>void setup() {</a:t>
            </a:r>
          </a:p>
          <a:p>
            <a:pPr>
              <a:spcAft>
                <a:spcPts val="800"/>
              </a:spcAft>
              <a:defRPr sz="2000"/>
            </a:pPr>
            <a:r>
              <a:t>Serial.begin(115200);</a:t>
            </a:r>
          </a:p>
          <a:p>
            <a:pPr>
              <a:spcAft>
                <a:spcPts val="800"/>
              </a:spcAft>
              <a:defRPr sz="2000"/>
            </a:pPr>
            <a:r>
              <a:t>pinMode(LED_PIN, OUTPUT);</a:t>
            </a:r>
          </a:p>
          <a:p>
            <a:pPr>
              <a:spcAft>
                <a:spcPts val="800"/>
              </a:spcAft>
              <a:defRPr sz="2000"/>
            </a:pPr>
            <a:r>
              <a:t>// 初始化麦克风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void loop() {</a:t>
            </a:r>
          </a:p>
          <a:p>
            <a:pPr>
              <a:spcAft>
                <a:spcPts val="800"/>
              </a:spcAft>
              <a:defRPr sz="2000"/>
            </a:pPr>
            <a:r>
              <a:t>// 采集1秒音频</a:t>
            </a:r>
          </a:p>
          <a:p>
            <a:pPr>
              <a:spcAft>
                <a:spcPts val="800"/>
              </a:spcAft>
              <a:defRPr sz="2000"/>
            </a:pPr>
            <a:r>
              <a:t>if (microphone_inference_record()) {</a:t>
            </a:r>
          </a:p>
          <a:p>
            <a:pPr>
              <a:spcAft>
                <a:spcPts val="800"/>
              </a:spcAft>
              <a:defRPr sz="2000"/>
            </a:pPr>
            <a:r>
              <a:t>// 提取特征</a:t>
            </a:r>
          </a:p>
          <a:p>
            <a:pPr>
              <a:spcAft>
                <a:spcPts val="800"/>
              </a:spcAft>
              <a:defRPr sz="2000"/>
            </a:pPr>
            <a:r>
              <a:t>signal_t signal;</a:t>
            </a:r>
          </a:p>
          <a:p>
            <a:pPr>
              <a:spcAft>
                <a:spcPts val="800"/>
              </a:spcAft>
              <a:defRPr sz="2000"/>
            </a:pPr>
            <a:r>
              <a:t>signal.get_features = microphone_audio_features</a:t>
            </a:r>
          </a:p>
          <a:p>
            <a:pPr>
              <a:spcAft>
                <a:spcPts val="800"/>
              </a:spcAft>
              <a:defRPr sz="2000"/>
            </a:pPr>
            <a:r>
              <a:t>// 模型推断</a:t>
            </a:r>
          </a:p>
          <a:p>
            <a:pPr>
              <a:spcAft>
                <a:spcPts val="800"/>
              </a:spcAft>
              <a:defRPr sz="2000"/>
            </a:pPr>
            <a:r>
              <a:t>ei_impulse_result_t result = {};</a:t>
            </a:r>
          </a:p>
          <a:p>
            <a:pPr>
              <a:spcAft>
                <a:spcPts val="800"/>
              </a:spcAft>
              <a:defRPr sz="2000"/>
            </a:pPr>
            <a:r>
              <a:t>inference.classify(&amp;signal, &amp;result);</a:t>
            </a:r>
          </a:p>
          <a:p>
            <a:pPr>
              <a:spcAft>
                <a:spcPts val="800"/>
              </a:spcAft>
              <a:defRPr sz="2000"/>
            </a:pPr>
            <a:r>
              <a:t>// 分析结果</a:t>
            </a:r>
          </a:p>
          <a:p>
            <a:pPr>
              <a:spcAft>
                <a:spcPts val="800"/>
              </a:spcAft>
              <a:defRPr sz="2000"/>
            </a:pPr>
            <a:r>
              <a:t>float kaideng = result.classification[0].value;</a:t>
            </a:r>
          </a:p>
          <a:p>
            <a:pPr>
              <a:spcAft>
                <a:spcPts val="800"/>
              </a:spcAft>
              <a:defRPr sz="2000"/>
            </a:pPr>
            <a:r>
              <a:t>float guandeng = result.classification[1].value</a:t>
            </a:r>
          </a:p>
          <a:p>
            <a:pPr>
              <a:spcAft>
                <a:spcPts val="800"/>
              </a:spcAft>
              <a:defRPr sz="2000"/>
            </a:pPr>
            <a:r>
              <a:t>float noise = result.classification[2].value;</a:t>
            </a:r>
          </a:p>
          <a:p>
            <a:pPr>
              <a:spcAft>
                <a:spcPts val="800"/>
              </a:spcAft>
              <a:defRPr sz="2000"/>
            </a:pPr>
            <a:r>
              <a:t>if (kaideng &gt; 0.7) {</a:t>
            </a:r>
          </a:p>
          <a:p>
            <a:pPr>
              <a:spcAft>
                <a:spcPts val="800"/>
              </a:spcAft>
              <a:defRPr sz="2000"/>
            </a:pPr>
            <a:r>
              <a:t>digitalWrite(LED_PIN, HIGH);</a:t>
            </a:r>
          </a:p>
          <a:p>
            <a:pPr>
              <a:spcAft>
                <a:spcPts val="800"/>
              </a:spcAft>
              <a:defRPr sz="2000"/>
            </a:pPr>
            <a:r>
              <a:t>Serial.println("检测到: 开灯");</a:t>
            </a:r>
          </a:p>
          <a:p>
            <a:pPr>
              <a:spcAft>
                <a:spcPts val="800"/>
              </a:spcAft>
              <a:defRPr sz="2000"/>
            </a:pPr>
            <a:r>
              <a:t>} else if (guandeng &gt; 0.7) {</a:t>
            </a:r>
          </a:p>
          <a:p>
            <a:pPr>
              <a:spcAft>
                <a:spcPts val="800"/>
              </a:spcAft>
              <a:defRPr sz="2000"/>
            </a:pPr>
            <a:r>
              <a:t>digitalWrite(LED_PIN, LOW);</a:t>
            </a:r>
          </a:p>
          <a:p>
            <a:pPr>
              <a:spcAft>
                <a:spcPts val="800"/>
              </a:spcAft>
              <a:defRPr sz="2000"/>
            </a:pPr>
            <a:r>
              <a:t>Serial.println("检测到: 关灯");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常见问题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⚠️ 常见问题与解决</a:t>
            </a:r>
          </a:p>
          <a:p>
            <a:pPr>
              <a:spcAft>
                <a:spcPts val="800"/>
              </a:spcAft>
              <a:defRPr sz="2000"/>
            </a:pPr>
            <a:r>
              <a:t>问题1：模型识别准确率很低</a:t>
            </a:r>
          </a:p>
          <a:p>
            <a:pPr>
              <a:spcAft>
                <a:spcPts val="800"/>
              </a:spcAft>
              <a:defRPr sz="2000"/>
            </a:pPr>
            <a:r>
              <a:t>原因：训练数据不够或质量差</a:t>
            </a:r>
          </a:p>
          <a:p>
            <a:pPr>
              <a:spcAft>
                <a:spcPts val="800"/>
              </a:spcAft>
              <a:defRPr sz="2000"/>
            </a:pPr>
            <a:r>
              <a:t>解决：采集更多样本，包含不同人、不同环境、不同距离</a:t>
            </a:r>
          </a:p>
          <a:p>
            <a:pPr>
              <a:spcAft>
                <a:spcPts val="800"/>
              </a:spcAft>
              <a:defRPr sz="2000"/>
            </a:pPr>
            <a:r>
              <a:t>问题2：采集时显示设备未连接</a:t>
            </a:r>
          </a:p>
          <a:p>
            <a:pPr>
              <a:spcAft>
                <a:spcPts val="800"/>
              </a:spcAft>
              <a:defRPr sz="2000"/>
            </a:pPr>
            <a:r>
              <a:t>原因：浏览器没有允许麦克风权限</a:t>
            </a:r>
          </a:p>
          <a:p>
            <a:pPr>
              <a:spcAft>
                <a:spcPts val="800"/>
              </a:spcAft>
              <a:defRPr sz="2000"/>
            </a:pPr>
            <a:r>
              <a:t>解决：刷新页面，允许麦克风权限</a:t>
            </a:r>
          </a:p>
          <a:p>
            <a:pPr>
              <a:spcAft>
                <a:spcPts val="800"/>
              </a:spcAft>
              <a:defRPr sz="2000"/>
            </a:pPr>
            <a:r>
              <a:t>问题3：ESP32内存不足</a:t>
            </a:r>
          </a:p>
          <a:p>
            <a:pPr>
              <a:spcAft>
                <a:spcPts val="800"/>
              </a:spcAft>
              <a:defRPr sz="2000"/>
            </a:pPr>
            <a:r>
              <a:t>原因：模型太大</a:t>
            </a:r>
          </a:p>
          <a:p>
            <a:pPr>
              <a:spcAft>
                <a:spcPts val="800"/>
              </a:spcAft>
              <a:defRPr sz="2000"/>
            </a:pPr>
            <a:r>
              <a:t>解决：减少训练数据量，或选择量化优化</a:t>
            </a:r>
          </a:p>
          <a:p>
            <a:pPr>
              <a:spcAft>
                <a:spcPts val="800"/>
              </a:spcAft>
              <a:defRPr sz="2000"/>
            </a:pPr>
            <a:r>
              <a:t>问题4：采集的音频没有声音</a:t>
            </a:r>
          </a:p>
          <a:p>
            <a:pPr>
              <a:spcAft>
                <a:spcPts val="800"/>
              </a:spcAft>
              <a:defRPr sz="2000"/>
            </a:pPr>
            <a:r>
              <a:t>原因：麦克风增益太低或连接错误</a:t>
            </a:r>
          </a:p>
          <a:p>
            <a:pPr>
              <a:spcAft>
                <a:spcPts val="800"/>
              </a:spcAft>
              <a:defRPr sz="2000"/>
            </a:pPr>
            <a:r>
              <a:t>解决：检查MAX9814连接，确认GAIN设置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本周知识总结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✅ 本周核心知识点</a:t>
            </a:r>
          </a:p>
          <a:p>
            <a:pPr>
              <a:spcAft>
                <a:spcPts val="800"/>
              </a:spcAft>
              <a:defRPr sz="2000"/>
            </a:pPr>
            <a:r>
              <a:t>1️⃣ 声音数字化</a:t>
            </a:r>
          </a:p>
          <a:p>
            <a:pPr>
              <a:spcAft>
                <a:spcPts val="800"/>
              </a:spcAft>
              <a:defRPr sz="2000"/>
            </a:pPr>
            <a:r>
              <a:t>• 采样率：每秒采集次数（语音识别用16kHz）</a:t>
            </a:r>
          </a:p>
          <a:p>
            <a:pPr>
              <a:spcAft>
                <a:spcPts val="800"/>
              </a:spcAft>
              <a:defRPr sz="2000"/>
            </a:pPr>
            <a:r>
              <a:t>• 位深度：采样精度（16bit）</a:t>
            </a:r>
          </a:p>
          <a:p>
            <a:pPr>
              <a:spcAft>
                <a:spcPts val="800"/>
              </a:spcAft>
              <a:defRPr sz="2000"/>
            </a:pPr>
            <a:r>
              <a:t>• 奈奎斯特定理：采样率 ≥ 2×最高频率</a:t>
            </a:r>
          </a:p>
          <a:p>
            <a:pPr>
              <a:spcAft>
                <a:spcPts val="800"/>
              </a:spcAft>
              <a:defRPr sz="2000"/>
            </a:pPr>
            <a:r>
              <a:t>2️⃣ I2S音频协议</a:t>
            </a:r>
          </a:p>
          <a:p>
            <a:pPr>
              <a:spcAft>
                <a:spcPts val="800"/>
              </a:spcAft>
              <a:defRPr sz="2000"/>
            </a:pPr>
            <a:r>
              <a:t>• 三根线：SCK、WS、SD</a:t>
            </a:r>
          </a:p>
          <a:p>
            <a:pPr>
              <a:spcAft>
                <a:spcPts val="800"/>
              </a:spcAft>
              <a:defRPr sz="2000"/>
            </a:pPr>
            <a:r>
              <a:t>• 专用音频数据传输</a:t>
            </a:r>
          </a:p>
          <a:p>
            <a:pPr>
              <a:spcAft>
                <a:spcPts val="800"/>
              </a:spcAft>
              <a:defRPr sz="2000"/>
            </a:pPr>
            <a:r>
              <a:t>3️⃣ MAX9814麦克风</a:t>
            </a:r>
          </a:p>
          <a:p>
            <a:pPr>
              <a:spcAft>
                <a:spcPts val="800"/>
              </a:spcAft>
              <a:defRPr sz="2000"/>
            </a:pPr>
            <a:r>
              <a:t>• 模拟音频输出，内置AGC</a:t>
            </a:r>
          </a:p>
          <a:p>
            <a:pPr>
              <a:spcAft>
                <a:spcPts val="800"/>
              </a:spcAft>
              <a:defRPr sz="2000"/>
            </a:pPr>
            <a:r>
              <a:t>• 增益可调（40/50/60dB）</a:t>
            </a:r>
          </a:p>
          <a:p>
            <a:pPr>
              <a:spcAft>
                <a:spcPts val="800"/>
              </a:spcAft>
              <a:defRPr sz="2000"/>
            </a:pPr>
            <a:r>
              <a:t>4️⃣ 语音识别类型</a:t>
            </a:r>
          </a:p>
          <a:p>
            <a:pPr>
              <a:spcAft>
                <a:spcPts val="800"/>
              </a:spcAft>
              <a:defRPr sz="2000"/>
            </a:pPr>
            <a:r>
              <a:t>• 关键词识别：检测特定词（我们用的）</a:t>
            </a:r>
          </a:p>
          <a:p>
            <a:pPr>
              <a:spcAft>
                <a:spcPts val="800"/>
              </a:spcAft>
              <a:defRPr sz="2000"/>
            </a:pPr>
            <a:r>
              <a:t>• 连续识别：转文字（云端）</a:t>
            </a:r>
          </a:p>
          <a:p>
            <a:pPr>
              <a:spcAft>
                <a:spcPts val="800"/>
              </a:spcAft>
              <a:defRPr sz="2000"/>
            </a:pPr>
            <a:r>
              <a:t>5️⃣ TinyML边缘AI</a:t>
            </a:r>
          </a:p>
          <a:p>
            <a:pPr>
              <a:spcAft>
                <a:spcPts val="800"/>
              </a:spcAft>
              <a:defRPr sz="2000"/>
            </a:pPr>
            <a:r>
              <a:t>• 本地离线识别，不需要网络</a:t>
            </a:r>
          </a:p>
          <a:p>
            <a:pPr>
              <a:spcAft>
                <a:spcPts val="800"/>
              </a:spcAft>
              <a:defRPr sz="2000"/>
            </a:pPr>
            <a:r>
              <a:t>• 低延迟、低功耗</a:t>
            </a:r>
          </a:p>
          <a:p>
            <a:pPr>
              <a:spcAft>
                <a:spcPts val="800"/>
              </a:spcAft>
              <a:defRPr sz="2000"/>
            </a:pPr>
            <a:r>
              <a:t>6️⃣ Edge Impulse</a:t>
            </a:r>
          </a:p>
          <a:p>
            <a:pPr>
              <a:spcAft>
                <a:spcPts val="800"/>
              </a:spcAft>
              <a:defRPr sz="2000"/>
            </a:pPr>
            <a:r>
              <a:t>• 在线AI训练平台</a:t>
            </a:r>
          </a:p>
          <a:p>
            <a:pPr>
              <a:spcAft>
                <a:spcPts val="800"/>
              </a:spcAft>
              <a:defRPr sz="2000"/>
            </a:pPr>
            <a:r>
              <a:t>• 流程：采集→特征→训练→部署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课后作业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📝 课后作业</a:t>
            </a:r>
          </a:p>
          <a:p>
            <a:pPr>
              <a:spcAft>
                <a:spcPts val="800"/>
              </a:spcAft>
              <a:defRPr sz="2000"/>
            </a:pPr>
            <a:r>
              <a:t>理论题（30分）</a:t>
            </a:r>
          </a:p>
          <a:p>
            <a:pPr>
              <a:spcAft>
                <a:spcPts val="800"/>
              </a:spcAft>
              <a:defRPr sz="2000"/>
            </a:pPr>
            <a:r>
              <a:t>1. 解释采样率和奈奎斯特定理。</a:t>
            </a:r>
          </a:p>
          <a:p>
            <a:pPr>
              <a:spcAft>
                <a:spcPts val="800"/>
              </a:spcAft>
              <a:defRPr sz="2000"/>
            </a:pPr>
            <a:r>
              <a:t>2. I2S和I2C有什么区别？</a:t>
            </a:r>
          </a:p>
          <a:p>
            <a:pPr>
              <a:spcAft>
                <a:spcPts val="800"/>
              </a:spcAft>
              <a:defRPr sz="2000"/>
            </a:pPr>
            <a:r>
              <a:t>3. 为什么TinyML比云端语音识别更适合物联网？</a:t>
            </a:r>
          </a:p>
          <a:p>
            <a:pPr>
              <a:spcAft>
                <a:spcPts val="800"/>
              </a:spcAft>
              <a:defRPr sz="2000"/>
            </a:pPr>
            <a:r>
              <a:t>实践题（70分）</a:t>
            </a:r>
          </a:p>
          <a:p>
            <a:pPr>
              <a:spcAft>
                <a:spcPts val="800"/>
              </a:spcAft>
              <a:defRPr sz="2000"/>
            </a:pPr>
            <a:r>
              <a:t>1. 在Edge Impulse上注册账号并创建项目。</a:t>
            </a:r>
          </a:p>
          <a:p>
            <a:pPr>
              <a:spcAft>
                <a:spcPts val="800"/>
              </a:spcAft>
              <a:defRPr sz="2000"/>
            </a:pPr>
            <a:r>
              <a:t>2. 采集"开灯""关灯"和背景噪音数据。</a:t>
            </a:r>
          </a:p>
          <a:p>
            <a:pPr>
              <a:spcAft>
                <a:spcPts val="800"/>
              </a:spcAft>
              <a:defRPr sz="2000"/>
            </a:pPr>
            <a:r>
              <a:t>3. 训练模型并部署到ESP32（选做：完成完整识别）。</a:t>
            </a:r>
          </a:p>
          <a:p>
            <a:pPr>
              <a:spcAft>
                <a:spcPts val="800"/>
              </a:spcAft>
              <a:defRPr sz="2000"/>
            </a:pPr>
            <a:r>
              <a:t>提交截止：下周二上课前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下周预告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🔮 下周预告：图像处理基础</a:t>
            </a:r>
          </a:p>
          <a:p>
            <a:pPr>
              <a:spcAft>
                <a:spcPts val="800"/>
              </a:spcAft>
              <a:defRPr sz="2000"/>
            </a:pPr>
            <a:r>
              <a:t>📷 开场Demo：AI摄像头</a:t>
            </a:r>
          </a:p>
          <a:p>
            <a:pPr>
              <a:spcAft>
                <a:spcPts val="800"/>
              </a:spcAft>
              <a:defRPr sz="2000"/>
            </a:pPr>
            <a:r>
              <a:t>ESP32-CAM</a:t>
            </a:r>
          </a:p>
          <a:p>
            <a:pPr>
              <a:spcAft>
                <a:spcPts val="800"/>
              </a:spcAft>
              <a:defRPr sz="2000"/>
            </a:pPr>
            <a:r>
              <a:t>📷📷📷    ← 实时拍摄</a:t>
            </a:r>
          </a:p>
          <a:p>
            <a:pPr>
              <a:spcAft>
                <a:spcPts val="800"/>
              </a:spcAft>
              <a:defRPr sz="2000"/>
            </a:pPr>
            <a:r>
              <a:t>人脸框     ← AI人脸检测</a:t>
            </a:r>
          </a:p>
          <a:p>
            <a:pPr>
              <a:spcAft>
                <a:spcPts val="800"/>
              </a:spcAft>
              <a:defRPr sz="2000"/>
            </a:pPr>
            <a:r>
              <a:t>显示在屏   ← 图像输出</a:t>
            </a:r>
          </a:p>
          <a:p>
            <a:pPr>
              <a:spcAft>
                <a:spcPts val="800"/>
              </a:spcAft>
              <a:defRPr sz="2000"/>
            </a:pPr>
            <a:r>
              <a:t>下一节课我们将学习：</a:t>
            </a:r>
          </a:p>
          <a:p>
            <a:pPr>
              <a:spcAft>
                <a:spcPts val="800"/>
              </a:spcAft>
              <a:defRPr sz="2000"/>
            </a:pPr>
            <a:r>
              <a:t>• 摄像头接口与图像采集</a:t>
            </a:r>
          </a:p>
          <a:p>
            <a:pPr>
              <a:spcAft>
                <a:spcPts val="800"/>
              </a:spcAft>
              <a:defRPr sz="2000"/>
            </a:pPr>
            <a:r>
              <a:t>• 像素、分辨率、色彩空间</a:t>
            </a:r>
          </a:p>
          <a:p>
            <a:pPr>
              <a:spcAft>
                <a:spcPts val="800"/>
              </a:spcAft>
              <a:defRPr sz="2000"/>
            </a:pPr>
            <a:r>
              <a:t>• OV2640摄像头模块</a:t>
            </a:r>
          </a:p>
          <a:p>
            <a:pPr>
              <a:spcAft>
                <a:spcPts val="800"/>
              </a:spcAft>
              <a:defRPr sz="2000"/>
            </a:pPr>
            <a:r>
              <a:t>📦 需要准备：ESP32-CAM、显示器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问题导入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❓ 三个问题思考</a:t>
            </a:r>
          </a:p>
          <a:p>
            <a:pPr>
              <a:spcAft>
                <a:spcPts val="800"/>
              </a:spcAft>
              <a:defRPr sz="2000"/>
            </a:pPr>
            <a:r>
              <a:t>问题1：声音是怎么变成数字信号被处理的？</a:t>
            </a:r>
          </a:p>
          <a:p>
            <a:pPr>
              <a:spcAft>
                <a:spcPts val="800"/>
              </a:spcAft>
              <a:defRPr sz="2000"/>
            </a:pPr>
            <a:r>
              <a:t>"嘿Siri"是怎么被识别的？</a:t>
            </a:r>
          </a:p>
          <a:p>
            <a:pPr>
              <a:spcAft>
                <a:spcPts val="800"/>
              </a:spcAft>
              <a:defRPr sz="2000"/>
            </a:pPr>
            <a:r>
              <a:t>问题2：ESP32能离线识别语音吗？</a:t>
            </a:r>
          </a:p>
          <a:p>
            <a:pPr>
              <a:spcAft>
                <a:spcPts val="800"/>
              </a:spcAft>
              <a:defRPr sz="2000"/>
            </a:pPr>
            <a:r>
              <a:t>问题3：怎么训练一个"开灯""关灯"的识别模型？</a:t>
            </a:r>
          </a:p>
          <a:p>
            <a:pPr>
              <a:spcAft>
                <a:spcPts val="800"/>
              </a:spcAft>
              <a:defRPr sz="2000"/>
            </a:pPr>
            <a:r>
              <a:t>学习目标：掌握音频采集 + 关键词识别 + Edge Impulse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声音是什么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🔊 声音的物理本质</a:t>
            </a:r>
          </a:p>
          <a:p>
            <a:pPr>
              <a:spcAft>
                <a:spcPts val="800"/>
              </a:spcAft>
              <a:defRPr sz="2000"/>
            </a:pPr>
            <a:r>
              <a:t>声音 = 空气的振动</a:t>
            </a:r>
          </a:p>
          <a:p>
            <a:pPr>
              <a:spcAft>
                <a:spcPts val="800"/>
              </a:spcAft>
              <a:defRPr sz="2000"/>
            </a:pPr>
            <a:r>
              <a:t>~~~波形图~~~</a:t>
            </a:r>
          </a:p>
          <a:p>
            <a:pPr>
              <a:spcAft>
                <a:spcPts val="800"/>
              </a:spcAft>
              <a:defRPr sz="2000"/>
            </a:pPr>
            <a:r>
              <a:t>╱╲    ╱╲    ╱╲    ╱╲</a:t>
            </a:r>
          </a:p>
          <a:p>
            <a:pPr>
              <a:spcAft>
                <a:spcPts val="800"/>
              </a:spcAft>
              <a:defRPr sz="2000"/>
            </a:pPr>
            <a:r>
              <a:t>╱  ╲  ╱  ╲  ╱  ╲  ╱  ╲</a:t>
            </a:r>
          </a:p>
          <a:p>
            <a:pPr>
              <a:spcAft>
                <a:spcPts val="800"/>
              </a:spcAft>
              <a:defRPr sz="2000"/>
            </a:pPr>
            <a:r>
              <a:t>╱    ╲╱    ╲╱    ╲╱    ╲</a:t>
            </a:r>
          </a:p>
          <a:p>
            <a:pPr>
              <a:spcAft>
                <a:spcPts val="800"/>
              </a:spcAft>
              <a:defRPr sz="2000"/>
            </a:pPr>
            <a:r>
              <a:t>连续的模拟信号</a:t>
            </a:r>
          </a:p>
          <a:p>
            <a:pPr>
              <a:spcAft>
                <a:spcPts val="800"/>
              </a:spcAft>
              <a:defRPr sz="2000"/>
            </a:pPr>
            <a:r>
              <a:t>声音三要素：</a:t>
            </a:r>
          </a:p>
          <a:p>
            <a:pPr>
              <a:spcAft>
                <a:spcPts val="800"/>
              </a:spcAft>
              <a:defRPr sz="2000"/>
            </a:pPr>
            <a:r>
              <a:t>📏 振幅  → 声音大小（响度）</a:t>
            </a:r>
          </a:p>
          <a:p>
            <a:pPr>
              <a:spcAft>
                <a:spcPts val="800"/>
              </a:spcAft>
              <a:defRPr sz="2000"/>
            </a:pPr>
            <a:r>
              <a:t>📐 频率  → 声音高低（音调）</a:t>
            </a:r>
          </a:p>
          <a:p>
            <a:pPr>
              <a:spcAft>
                <a:spcPts val="800"/>
              </a:spcAft>
              <a:defRPr sz="2000"/>
            </a:pPr>
            <a:r>
              <a:t>🎨 音色  → 声音特色（区分不同声源）</a:t>
            </a:r>
          </a:p>
          <a:p>
            <a:pPr>
              <a:spcAft>
                <a:spcPts val="800"/>
              </a:spcAft>
              <a:defRPr sz="2000"/>
            </a:pPr>
            <a:r>
              <a:t>人耳可听频率范围：20Hz ~ 20kHz</a:t>
            </a:r>
          </a:p>
          <a:p>
            <a:pPr>
              <a:spcAft>
                <a:spcPts val="800"/>
              </a:spcAft>
              <a:defRPr sz="2000"/>
            </a:pPr>
            <a:r>
              <a:t>语音频率范围：300Hz ~ 4kHz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声音的数字化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📱 声音数字化过程</a:t>
            </a:r>
          </a:p>
          <a:p/>
          <a:p>
            <a:pPr>
              <a:spcAft>
                <a:spcPts val="800"/>
              </a:spcAft>
              <a:defRPr sz="2000"/>
            </a:pPr>
            <a:r>
              <a:t>(模拟声)      (每秒取样)    (数值化)    (二进制)</a:t>
            </a:r>
          </a:p>
          <a:p>
            <a:pPr>
              <a:spcAft>
                <a:spcPts val="800"/>
              </a:spcAft>
              <a:defRPr sz="2000"/>
            </a:pPr>
            <a:r>
              <a:t>原始波形：~~~~~~~~~~~~~~~~~~~~~~~~~~~~~~~~</a:t>
            </a:r>
          </a:p>
          <a:p>
            <a:pPr>
              <a:spcAft>
                <a:spcPts val="800"/>
              </a:spcAft>
              <a:defRPr sz="2000"/>
            </a:pPr>
            <a:r>
              <a:t>采样后：   ●  ●  ●  ●  ●  ●  ●  ●  ●</a:t>
            </a:r>
          </a:p>
          <a:p>
            <a:pPr>
              <a:spcAft>
                <a:spcPts val="800"/>
              </a:spcAft>
              <a:defRPr sz="2000"/>
            </a:pPr>
            <a:r>
              <a:t>(离散点)</a:t>
            </a:r>
          </a:p>
          <a:p>
            <a:pPr>
              <a:spcAft>
                <a:spcPts val="800"/>
              </a:spcAft>
              <a:defRPr sz="2000"/>
            </a:pPr>
            <a:r>
              <a:t>量化后：   5  7  9  8  6  4  3  5  7  (数值)</a:t>
            </a:r>
          </a:p>
          <a:p>
            <a:pPr>
              <a:spcAft>
                <a:spcPts val="800"/>
              </a:spcAft>
              <a:defRPr sz="2000"/>
            </a:pPr>
            <a:r>
              <a:t>编码：     0101 0111 1001 1000 ... (二进制)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采样率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⚡ 采样率 (Sample Rate)</a:t>
            </a:r>
          </a:p>
          <a:p>
            <a:pPr>
              <a:spcAft>
                <a:spcPts val="800"/>
              </a:spcAft>
              <a:defRPr sz="2000"/>
            </a:pPr>
            <a:r>
              <a:t>采样率 = 每秒采样的次数（Hz）</a:t>
            </a:r>
          </a:p>
          <a:p>
            <a:pPr>
              <a:spcAft>
                <a:spcPts val="800"/>
              </a:spcAft>
              <a:defRPr sz="2000"/>
            </a:pPr>
            <a:r>
              <a:t>示例：</a:t>
            </a:r>
          </a:p>
          <a:p>
            <a:pPr>
              <a:spcAft>
                <a:spcPts val="800"/>
              </a:spcAft>
              <a:defRPr sz="2000"/>
            </a:pPr>
            <a:r>
              <a:t>• 采样率 8kHz = 每秒采集 8000 个点</a:t>
            </a:r>
          </a:p>
          <a:p>
            <a:pPr>
              <a:spcAft>
                <a:spcPts val="800"/>
              </a:spcAft>
              <a:defRPr sz="2000"/>
            </a:pPr>
            <a:r>
              <a:t>• 采样率 16kHz = 每秒采集 16000 个点</a:t>
            </a:r>
          </a:p>
          <a:p>
            <a:pPr>
              <a:spcAft>
                <a:spcPts val="800"/>
              </a:spcAft>
              <a:defRPr sz="2000"/>
            </a:pPr>
            <a:r>
              <a:t>奈奎斯特定理：</a:t>
            </a:r>
          </a:p>
          <a:p>
            <a:pPr>
              <a:spcAft>
                <a:spcPts val="800"/>
              </a:spcAft>
              <a:defRPr sz="2000"/>
            </a:pPr>
            <a:r>
              <a:t>采样率 ≥ 2 × 最高信号频率</a:t>
            </a:r>
          </a:p>
          <a:p>
            <a:pPr>
              <a:spcAft>
                <a:spcPts val="800"/>
              </a:spcAft>
              <a:defRPr sz="2000"/>
            </a:pPr>
            <a:r>
              <a:t>人声最高频率 ≈ 4kHz</a:t>
            </a:r>
          </a:p>
          <a:p>
            <a:pPr>
              <a:spcAft>
                <a:spcPts val="800"/>
              </a:spcAft>
              <a:defRPr sz="2000"/>
            </a:pPr>
            <a:r>
              <a:t>所以采样率 ≥ 8kHz 即可</a:t>
            </a:r>
          </a:p>
          <a:p>
            <a:pPr>
              <a:spcAft>
                <a:spcPts val="800"/>
              </a:spcAft>
              <a:defRPr sz="2000"/>
            </a:pPr>
            <a:r>
              <a:t>常见采样率对比：</a:t>
            </a:r>
          </a:p>
          <a:p>
            <a:pPr>
              <a:spcAft>
                <a:spcPts val="800"/>
              </a:spcAft>
              <a:defRPr sz="2000"/>
            </a:pPr>
            <a:r>
              <a:t>采样率       质量       应用场景</a:t>
            </a:r>
          </a:p>
          <a:p/>
          <a:p>
            <a:pPr>
              <a:spcAft>
                <a:spcPts val="800"/>
              </a:spcAft>
              <a:defRPr sz="2000"/>
            </a:pPr>
            <a:r>
              <a:t>8 kHz        电话级     电话通信</a:t>
            </a:r>
          </a:p>
          <a:p>
            <a:pPr>
              <a:spcAft>
                <a:spcPts val="800"/>
              </a:spcAft>
              <a:defRPr sz="2000"/>
            </a:pPr>
            <a:r>
              <a:t>16 kHz       宽带       语音识别 ⭐</a:t>
            </a:r>
          </a:p>
          <a:p>
            <a:pPr>
              <a:spcAft>
                <a:spcPts val="800"/>
              </a:spcAft>
              <a:defRPr sz="2000"/>
            </a:pPr>
            <a:r>
              <a:t>44.1 kHz     CD级      音乐播放</a:t>
            </a:r>
          </a:p>
          <a:p>
            <a:pPr>
              <a:spcAft>
                <a:spcPts val="800"/>
              </a:spcAft>
              <a:defRPr sz="2000"/>
            </a:pPr>
            <a:r>
              <a:t>48 kHz       专业      录音棚</a:t>
            </a:r>
          </a:p>
          <a:p>
            <a:pPr>
              <a:spcAft>
                <a:spcPts val="800"/>
              </a:spcAft>
              <a:defRPr sz="2000"/>
            </a:pPr>
            <a:r>
              <a:t>ESP32语音识别推荐：16kHz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I2S音频协议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🎵 I2S音频协议</a:t>
            </a:r>
          </a:p>
          <a:p>
            <a:pPr>
              <a:spcAft>
                <a:spcPts val="800"/>
              </a:spcAft>
              <a:defRPr sz="2000"/>
            </a:pPr>
            <a:r>
              <a:t>I2S = Inter-IC Sound</a:t>
            </a:r>
          </a:p>
          <a:p>
            <a:pPr>
              <a:spcAft>
                <a:spcPts val="800"/>
              </a:spcAft>
              <a:defRPr sz="2000"/>
            </a:pPr>
            <a:r>
              <a:t>IC间音频总线</a:t>
            </a:r>
          </a:p>
          <a:p>
            <a:pPr>
              <a:spcAft>
                <a:spcPts val="800"/>
              </a:spcAft>
              <a:defRPr sz="2000"/>
            </a:pPr>
            <a:r>
              <a:t>专门用于高质量音频数据传输！</a:t>
            </a:r>
          </a:p>
          <a:p>
            <a:pPr>
              <a:spcAft>
                <a:spcPts val="800"/>
              </a:spcAft>
              <a:defRPr sz="2000"/>
            </a:pPr>
            <a:r>
              <a:t>I2S三根线：</a:t>
            </a:r>
          </a:p>
          <a:p>
            <a:pPr>
              <a:spcAft>
                <a:spcPts val="800"/>
              </a:spcAft>
              <a:defRPr sz="2000"/>
            </a:pPr>
            <a:r>
              <a:t>SCK (Serial Clock)    → 时钟信号</a:t>
            </a:r>
          </a:p>
          <a:p>
            <a:pPr>
              <a:spcAft>
                <a:spcPts val="800"/>
              </a:spcAft>
              <a:defRPr sz="2000"/>
            </a:pPr>
            <a:r>
              <a:t>WS  (Word Select)    → 左右声道选择</a:t>
            </a:r>
          </a:p>
          <a:p>
            <a:pPr>
              <a:spcAft>
                <a:spcPts val="800"/>
              </a:spcAft>
              <a:defRPr sz="2000"/>
            </a:pPr>
            <a:r>
              <a:t>SD  (Serial Data)    ↔ 音频数据</a:t>
            </a:r>
          </a:p>
          <a:p>
            <a:pPr>
              <a:spcAft>
                <a:spcPts val="800"/>
              </a:spcAft>
              <a:defRPr sz="2000"/>
            </a:pPr>
            <a:r>
              <a:t>I2S vs I2C：</a:t>
            </a:r>
          </a:p>
          <a:p>
            <a:pPr>
              <a:spcAft>
                <a:spcPts val="800"/>
              </a:spcAft>
              <a:defRPr sz="2000"/>
            </a:pPr>
            <a:r>
              <a:t>I2C：传感器通信（低速、寻址）</a:t>
            </a:r>
          </a:p>
          <a:p>
            <a:pPr>
              <a:spcAft>
                <a:spcPts val="800"/>
              </a:spcAft>
              <a:defRPr sz="2000"/>
            </a:pPr>
            <a:r>
              <a:t>I2S：音频数据传输（高速、同步）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MAX9814麦克风模块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🎤 MAX9814麦克风模块</a:t>
            </a:r>
          </a:p>
          <a:p>
            <a:pPr>
              <a:spcAft>
                <a:spcPts val="800"/>
              </a:spcAft>
              <a:defRPr sz="2000"/>
            </a:pPr>
            <a:r>
              <a:t>外观与引脚：</a:t>
            </a:r>
          </a:p>
          <a:p>
            <a:pPr>
              <a:spcAft>
                <a:spcPts val="800"/>
              </a:spcAft>
              <a:defRPr sz="2000"/>
            </a:pPr>
            <a:r>
              <a:t>MAX9814</a:t>
            </a:r>
          </a:p>
          <a:p>
            <a:pPr>
              <a:spcAft>
                <a:spcPts val="800"/>
              </a:spcAft>
              <a:defRPr sz="2000"/>
            </a:pPr>
            <a:r>
              <a:t>芯片</a:t>
            </a:r>
          </a:p>
          <a:p>
            <a:pPr>
              <a:spcAft>
                <a:spcPts val="800"/>
              </a:spcAft>
              <a:defRPr sz="2000"/>
            </a:pPr>
            <a:r>
              <a:t>[VDD][OUT][GAIN][GND]</a:t>
            </a:r>
          </a:p>
          <a:p>
            <a:pPr>
              <a:spcAft>
                <a:spcPts val="800"/>
              </a:spcAft>
              <a:defRPr sz="2000"/>
            </a:pPr>
            <a:r>
              <a:t>引脚定义：</a:t>
            </a:r>
          </a:p>
          <a:p>
            <a:pPr>
              <a:spcAft>
                <a:spcPts val="800"/>
              </a:spcAft>
              <a:defRPr sz="2000"/>
            </a:pPr>
            <a:r>
              <a:t>VDD  →  3.3V 或 5V  (供电)</a:t>
            </a:r>
          </a:p>
          <a:p>
            <a:pPr>
              <a:spcAft>
                <a:spcPts val="800"/>
              </a:spcAft>
              <a:defRPr sz="2000"/>
            </a:pPr>
            <a:r>
              <a:t>OUT  →  模拟音频输出  (接到ESP32 I2S)</a:t>
            </a:r>
          </a:p>
          <a:p>
            <a:pPr>
              <a:spcAft>
                <a:spcPts val="800"/>
              </a:spcAft>
              <a:defRPr sz="2000"/>
            </a:pPr>
            <a:r>
              <a:t>GAIN →  增益设置 (可选)</a:t>
            </a:r>
          </a:p>
          <a:p>
            <a:pPr>
              <a:spcAft>
                <a:spcPts val="800"/>
              </a:spcAft>
              <a:defRPr sz="2000"/>
            </a:pPr>
            <a:r>
              <a:t>GND  →  地线</a:t>
            </a:r>
          </a:p>
          <a:p>
            <a:pPr>
              <a:spcAft>
                <a:spcPts val="800"/>
              </a:spcAft>
              <a:defRPr sz="2000"/>
            </a:pPr>
            <a:r>
              <a:t>模块特点：</a:t>
            </a:r>
          </a:p>
          <a:p>
            <a:pPr>
              <a:spcAft>
                <a:spcPts val="800"/>
              </a:spcAft>
              <a:defRPr sz="2000"/>
            </a:pPr>
            <a:r>
              <a:t>✓ 内置自动增益控制 (AGC)</a:t>
            </a:r>
          </a:p>
          <a:p>
            <a:pPr>
              <a:spcAft>
                <a:spcPts val="800"/>
              </a:spcAft>
              <a:defRPr sz="2000"/>
            </a:pPr>
            <a:r>
              <a:t>✓ 低噪声前置放大器</a:t>
            </a:r>
          </a:p>
          <a:p>
            <a:pPr>
              <a:spcAft>
                <a:spcPts val="800"/>
              </a:spcAft>
              <a:defRPr sz="2000"/>
            </a:pPr>
            <a:r>
              <a:t>✓ 40dB/50dB/60dB可选增益</a:t>
            </a:r>
          </a:p>
          <a:p>
            <a:pPr>
              <a:spcAft>
                <a:spcPts val="800"/>
              </a:spcAft>
              <a:defRPr sz="2000"/>
            </a:pPr>
            <a:r>
              <a:t>✓ 宽电压供电 (3V-5V)</a:t>
            </a:r>
          </a:p>
          <a:p>
            <a:pPr>
              <a:spcAft>
                <a:spcPts val="800"/>
              </a:spcAft>
              <a:defRPr sz="2000"/>
            </a:pPr>
            <a:r>
              <a:t>✓ 模拟音频输出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MAX9814接线图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🔌 MAX9814与ESP32接线</a:t>
            </a:r>
          </a:p>
          <a:p>
            <a:pPr>
              <a:spcAft>
                <a:spcPts val="800"/>
              </a:spcAft>
              <a:defRPr sz="2000"/>
            </a:pPr>
            <a:r>
              <a:t>ESP32-S3              MAX9814</a:t>
            </a:r>
          </a:p>
          <a:p/>
          <a:p>
            <a:pPr>
              <a:spcAft>
                <a:spcPts val="800"/>
              </a:spcAft>
              <a:defRPr sz="2000"/>
            </a:pPr>
            <a:r>
              <a:t>(I2S_WS)</a:t>
            </a:r>
          </a:p>
          <a:p>
            <a:pPr>
              <a:spcAft>
                <a:spcPts val="800"/>
              </a:spcAft>
              <a:defRPr sz="2000"/>
            </a:pPr>
            <a:r>
              <a:t>[GAIN]      ← 悬空或接GND</a:t>
            </a:r>
          </a:p>
          <a:p/>
          <a:p>
            <a:pPr>
              <a:spcAft>
                <a:spcPts val="800"/>
              </a:spcAft>
              <a:defRPr sz="2000"/>
            </a:pPr>
            <a:r>
              <a:t>(I2S_SCK)</a:t>
            </a:r>
          </a:p>
          <a:p>
            <a:pPr>
              <a:spcAft>
                <a:spcPts val="800"/>
              </a:spcAft>
              <a:defRPr sz="2000"/>
            </a:pPr>
            <a:r>
              <a:t>[VDD]</a:t>
            </a:r>
          </a:p>
          <a:p/>
          <a:p>
            <a:pPr>
              <a:spcAft>
                <a:spcPts val="800"/>
              </a:spcAft>
              <a:defRPr sz="2000"/>
            </a:pPr>
            <a:r>
              <a:t>(I2S_SD)               输出！      输出直连I2S</a:t>
            </a:r>
          </a:p>
          <a:p/>
          <a:p/>
          <a:p>
            <a:pPr>
              <a:spcAft>
                <a:spcPts val="800"/>
              </a:spcAft>
              <a:defRPr sz="2000"/>
            </a:pPr>
            <a:r>
              <a:t>⚠️ 注意：MAX9814是模拟输出，DOUT直接连接到ESP32的I2S数据引脚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语音识别类型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🧠 语音识别类型对比</a:t>
            </a:r>
          </a:p>
          <a:p>
            <a:pPr>
              <a:spcAft>
                <a:spcPts val="800"/>
              </a:spcAft>
              <a:defRPr sz="2000"/>
            </a:pPr>
            <a:r>
              <a:t>类型1：关键词识别 (Keyword Spotting) ⭐</a:t>
            </a:r>
          </a:p>
          <a:p>
            <a:pPr>
              <a:spcAft>
                <a:spcPts val="800"/>
              </a:spcAft>
              <a:defRPr sz="2000"/>
            </a:pPr>
            <a:r>
              <a:t>• 检测特定关键词</a:t>
            </a:r>
          </a:p>
          <a:p>
            <a:pPr>
              <a:spcAft>
                <a:spcPts val="800"/>
              </a:spcAft>
              <a:defRPr sz="2000"/>
            </a:pPr>
            <a:r>
              <a:t>• 离线运行，适合嵌入式</a:t>
            </a:r>
          </a:p>
          <a:p>
            <a:pPr>
              <a:spcAft>
                <a:spcPts val="800"/>
              </a:spcAft>
              <a:defRPr sz="2000"/>
            </a:pPr>
            <a:r>
              <a:t>• 例："Hey Siri"、"小爱同学"、"开灯"</a:t>
            </a:r>
          </a:p>
          <a:p>
            <a:pPr>
              <a:spcAft>
                <a:spcPts val="800"/>
              </a:spcAft>
              <a:defRPr sz="2000"/>
            </a:pPr>
            <a:r>
              <a:t>类型2：命令词识别</a:t>
            </a:r>
          </a:p>
          <a:p>
            <a:pPr>
              <a:spcAft>
                <a:spcPts val="800"/>
              </a:spcAft>
              <a:defRPr sz="2000"/>
            </a:pPr>
            <a:r>
              <a:t>• 识别预设的命令集合</a:t>
            </a:r>
          </a:p>
          <a:p>
            <a:pPr>
              <a:spcAft>
                <a:spcPts val="800"/>
              </a:spcAft>
              <a:defRPr sz="2000"/>
            </a:pPr>
            <a:r>
              <a:t>• 例：开灯/关灯/调亮/调暗</a:t>
            </a:r>
          </a:p>
          <a:p>
            <a:pPr>
              <a:spcAft>
                <a:spcPts val="800"/>
              </a:spcAft>
              <a:defRPr sz="2000"/>
            </a:pPr>
            <a:r>
              <a:t>类型3：连续语音识别</a:t>
            </a:r>
          </a:p>
          <a:p>
            <a:pPr>
              <a:spcAft>
                <a:spcPts val="800"/>
              </a:spcAft>
              <a:defRPr sz="2000"/>
            </a:pPr>
            <a:r>
              <a:t>• 将语音转换为文字</a:t>
            </a:r>
          </a:p>
          <a:p>
            <a:pPr>
              <a:spcAft>
                <a:spcPts val="800"/>
              </a:spcAft>
              <a:defRPr sz="2000"/>
            </a:pPr>
            <a:r>
              <a:t>• 需要强大算力，通常云端处理</a:t>
            </a:r>
          </a:p>
          <a:p>
            <a:pPr>
              <a:spcAft>
                <a:spcPts val="800"/>
              </a:spcAft>
              <a:defRPr sz="2000"/>
            </a:pPr>
            <a:r>
              <a:t>• 例：语音输入法、翻译</a:t>
            </a:r>
          </a:p>
          <a:p>
            <a:pPr>
              <a:spcAft>
                <a:spcPts val="800"/>
              </a:spcAft>
              <a:defRPr sz="2000"/>
            </a:pPr>
            <a:r>
              <a:t>我们课程使用：关键词识别（离线+嵌入式）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