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开场Demo - 手写数字识别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🔢 开场Demo：手写数字识别</a:t>
            </a:r>
          </a:p>
          <a:p>
            <a:pPr>
              <a:spcAft>
                <a:spcPts val="800"/>
              </a:spcAft>
              <a:defRPr sz="2000"/>
            </a:pPr>
            <a:r>
              <a:t>在纸上写一个数字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ESP32-CAM</a:t>
            </a:r>
          </a:p>
          <a:p>
            <a:pPr>
              <a:spcAft>
                <a:spcPts val="800"/>
              </a:spcAft>
              <a:defRPr sz="2000"/>
            </a:pPr>
            <a:r>
              <a:t>📷       ← 拍摄手写数字</a:t>
            </a:r>
          </a:p>
          <a:p>
            <a:pPr>
              <a:spcAft>
                <a:spcPts val="800"/>
              </a:spcAft>
              <a:defRPr sz="2000"/>
            </a:pPr>
            <a:r>
              <a:t>JPEG</a:t>
            </a:r>
          </a:p>
          <a:p>
            <a:pPr>
              <a:spcAft>
                <a:spcPts val="800"/>
              </a:spcAft>
              <a:defRPr sz="2000"/>
            </a:pPr>
            <a:r>
              <a:t>CNN模型     ← AI神经网络识别</a:t>
            </a:r>
          </a:p>
          <a:p>
            <a:pPr>
              <a:spcAft>
                <a:spcPts val="800"/>
              </a:spcAft>
              <a:defRPr sz="2000"/>
            </a:pPr>
            <a:r>
              <a:t>识别: 7</a:t>
            </a:r>
          </a:p>
          <a:p>
            <a:pPr>
              <a:spcAft>
                <a:spcPts val="800"/>
              </a:spcAft>
              <a:defRPr sz="2000"/>
            </a:pPr>
            <a:r>
              <a:t>置信: 96%</a:t>
            </a:r>
          </a:p>
          <a:p>
            <a:pPr>
              <a:spcAft>
                <a:spcPts val="800"/>
              </a:spcAft>
              <a:defRPr sz="2000"/>
            </a:pPr>
            <a:r>
              <a:t>现场演示：ESP32识别手写数字</a:t>
            </a:r>
          </a:p>
          <a:p>
            <a:pPr>
              <a:spcAft>
                <a:spcPts val="800"/>
              </a:spcAft>
              <a:defRPr sz="2000"/>
            </a:pPr>
            <a:r>
              <a:t>引导语：</a:t>
            </a:r>
          </a:p>
          <a:p>
            <a:pPr>
              <a:spcAft>
                <a:spcPts val="800"/>
              </a:spcAft>
              <a:defRPr sz="2000"/>
            </a:pPr>
            <a:r>
              <a:t>"机器是怎么'看懂'我们写的数字的？</a:t>
            </a:r>
          </a:p>
          <a:p>
            <a:pPr>
              <a:spcAft>
                <a:spcPts val="800"/>
              </a:spcAft>
              <a:defRPr sz="2000"/>
            </a:pPr>
            <a:r>
              <a:t>今天学完CNN，你们就明白了！"</a:t>
            </a:r>
          </a:p>
          <a:p>
            <a:pPr>
              <a:spcAft>
                <a:spcPts val="800"/>
              </a:spcAft>
              <a:defRPr sz="2000"/>
            </a:pPr>
            <a:r>
              <a:t>📦 物料：ESP32-CAM、纸笔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模型训练过程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🎯 模型训练过程</a:t>
            </a:r>
          </a:p>
          <a:p>
            <a:pPr>
              <a:spcAft>
                <a:spcPts val="800"/>
              </a:spcAft>
              <a:defRPr sz="2000"/>
            </a:pPr>
            <a:r>
              <a:t>训练数据：60000张带标签的手写数字图片</a:t>
            </a:r>
          </a:p>
          <a:p>
            <a:pPr>
              <a:spcAft>
                <a:spcPts val="800"/>
              </a:spcAft>
              <a:defRPr sz="2000"/>
            </a:pPr>
            <a:r>
              <a:t>0     1     2     3     4    ...    9</a:t>
            </a:r>
          </a:p>
          <a:p>
            <a:pPr>
              <a:spcAft>
                <a:spcPts val="800"/>
              </a:spcAft>
              <a:defRPr sz="2000"/>
            </a:pPr>
            <a:r>
              <a:t>训练步骤：</a:t>
            </a:r>
          </a:p>
          <a:p>
            <a:pPr>
              <a:spcAft>
                <a:spcPts val="800"/>
              </a:spcAft>
              <a:defRPr sz="2000"/>
            </a:pPr>
            <a:r>
              <a:t>for each 训练样本:</a:t>
            </a:r>
          </a:p>
          <a:p>
            <a:pPr>
              <a:spcAft>
                <a:spcPts val="800"/>
              </a:spcAft>
              <a:defRPr sz="2000"/>
            </a:pPr>
            <a:r>
              <a:t>1. 前向传播：输入 → CNN → 输出概率</a:t>
            </a:r>
          </a:p>
          <a:p>
            <a:pPr>
              <a:spcAft>
                <a:spcPts val="800"/>
              </a:spcAft>
              <a:defRPr sz="2000"/>
            </a:pPr>
            <a:r>
              <a:t>2. 计算损失：比较输出和真实标签的差异</a:t>
            </a:r>
          </a:p>
          <a:p>
            <a:pPr>
              <a:spcAft>
                <a:spcPts val="800"/>
              </a:spcAft>
              <a:defRPr sz="2000"/>
            </a:pPr>
            <a:r>
              <a:t>3. 反向传播：根据损失调整卷积核参数</a:t>
            </a:r>
          </a:p>
          <a:p>
            <a:pPr>
              <a:spcAft>
                <a:spcPts val="800"/>
              </a:spcAft>
              <a:defRPr sz="2000"/>
            </a:pPr>
            <a:r>
              <a:t>4. 重复直到收敛</a:t>
            </a:r>
          </a:p>
          <a:p>
            <a:pPr>
              <a:spcAft>
                <a:spcPts val="800"/>
              </a:spcAft>
              <a:defRPr sz="2000"/>
            </a:pPr>
            <a:r>
              <a:t>训练结果：</a:t>
            </a:r>
          </a:p>
          <a:p>
            <a:pPr>
              <a:spcAft>
                <a:spcPts val="800"/>
              </a:spcAft>
              <a:defRPr sz="2000"/>
            </a:pPr>
            <a:r>
              <a:t>• MNIST测试准确率：&gt;98%</a:t>
            </a:r>
          </a:p>
          <a:p>
            <a:pPr>
              <a:spcAft>
                <a:spcPts val="800"/>
              </a:spcAft>
              <a:defRPr sz="2000"/>
            </a:pPr>
            <a:r>
              <a:t>• 训练好的模型文件：~1MB (FP32)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模型量化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📦 模型量化 (Quantization)</a:t>
            </a:r>
          </a:p>
          <a:p>
            <a:pPr>
              <a:spcAft>
                <a:spcPts val="800"/>
              </a:spcAft>
              <a:defRPr sz="2000"/>
            </a:pPr>
            <a:r>
              <a:t>问题：ESP32只有512KB内存，跑不动1MB的模型</a:t>
            </a:r>
          </a:p>
          <a:p>
            <a:pPr>
              <a:spcAft>
                <a:spcPts val="800"/>
              </a:spcAft>
              <a:defRPr sz="2000"/>
            </a:pPr>
            <a:r>
              <a:t>解决：量化 = 32位浮点数 → 8位整数</a:t>
            </a:r>
          </a:p>
          <a:p>
            <a:pPr>
              <a:spcAft>
                <a:spcPts val="800"/>
              </a:spcAft>
              <a:defRPr sz="2000"/>
            </a:pPr>
            <a:r>
              <a:t>量化前 (Float32)          量化后 (Int8)</a:t>
            </a:r>
          </a:p>
          <a:p>
            <a:pPr>
              <a:spcAft>
                <a:spcPts val="800"/>
              </a:spcAft>
              <a:defRPr sz="2000"/>
            </a:pPr>
            <a:r>
              <a:t>0.5234...              →       127</a:t>
            </a:r>
          </a:p>
          <a:p>
            <a:pPr>
              <a:spcAft>
                <a:spcPts val="800"/>
              </a:spcAft>
              <a:defRPr sz="2000"/>
            </a:pPr>
            <a:r>
              <a:t>-0.1234...             →       -31</a:t>
            </a:r>
          </a:p>
          <a:p>
            <a:pPr>
              <a:spcAft>
                <a:spcPts val="800"/>
              </a:spcAft>
              <a:defRPr sz="2000"/>
            </a:pPr>
            <a:r>
              <a:t>1.2345...              →       200</a:t>
            </a:r>
          </a:p>
          <a:p>
            <a:pPr>
              <a:spcAft>
                <a:spcPts val="800"/>
              </a:spcAft>
              <a:defRPr sz="2000"/>
            </a:pPr>
            <a:r>
              <a:t>每个参数：4字节            每个参数：1字节</a:t>
            </a:r>
          </a:p>
          <a:p>
            <a:pPr>
              <a:spcAft>
                <a:spcPts val="800"/>
              </a:spcAft>
              <a:defRPr sz="2000"/>
            </a:pPr>
            <a:r>
              <a:t>量化效果：</a:t>
            </a:r>
          </a:p>
          <a:p>
            <a:pPr>
              <a:spcAft>
                <a:spcPts val="800"/>
              </a:spcAft>
              <a:defRPr sz="2000"/>
            </a:pPr>
            <a:r>
              <a:t>模型大小：  1MB (FP32)  →  256KB (Int8)</a:t>
            </a:r>
          </a:p>
          <a:p>
            <a:pPr>
              <a:spcAft>
                <a:spcPts val="800"/>
              </a:spcAft>
              <a:defRPr sz="2000"/>
            </a:pPr>
            <a:r>
              <a:t>↓  压缩75%</a:t>
            </a:r>
          </a:p>
          <a:p>
            <a:pPr>
              <a:spcAft>
                <a:spcPts val="800"/>
              </a:spcAft>
              <a:defRPr sz="2000"/>
            </a:pPr>
            <a:r>
              <a:t>内存占用：  1MB         →  256KB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ESP32可用！ ✅</a:t>
            </a:r>
          </a:p>
          <a:p>
            <a:pPr>
              <a:spcAft>
                <a:spcPts val="800"/>
              </a:spcAft>
              <a:defRPr sz="2000"/>
            </a:pPr>
            <a:r>
              <a:t>精度损失：&lt;1% (可接受)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TensorFlow Lite Micro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🔧 TensorFlow Lite Micro</a:t>
            </a:r>
          </a:p>
          <a:p>
            <a:pPr>
              <a:spcAft>
                <a:spcPts val="800"/>
              </a:spcAft>
              <a:defRPr sz="2000"/>
            </a:pPr>
            <a:r>
              <a:t>TFLite Micro = TensorFlow的嵌入式版本</a:t>
            </a:r>
          </a:p>
          <a:p>
            <a:pPr>
              <a:spcAft>
                <a:spcPts val="800"/>
              </a:spcAft>
              <a:defRPr sz="2000"/>
            </a:pPr>
            <a:r>
              <a:t>支持的平台：</a:t>
            </a:r>
          </a:p>
          <a:p>
            <a:pPr>
              <a:spcAft>
                <a:spcPts val="800"/>
              </a:spcAft>
              <a:defRPr sz="2000"/>
            </a:pPr>
            <a:r>
              <a:t>✓ ESP32 / ESP32-S3</a:t>
            </a:r>
          </a:p>
          <a:p>
            <a:pPr>
              <a:spcAft>
                <a:spcPts val="800"/>
              </a:spcAft>
              <a:defRPr sz="2000"/>
            </a:pPr>
            <a:r>
              <a:t>✓ Arduino</a:t>
            </a:r>
          </a:p>
          <a:p>
            <a:pPr>
              <a:spcAft>
                <a:spcPts val="800"/>
              </a:spcAft>
              <a:defRPr sz="2000"/>
            </a:pPr>
            <a:r>
              <a:t>✓ STM32</a:t>
            </a:r>
          </a:p>
          <a:p>
            <a:pPr>
              <a:spcAft>
                <a:spcPts val="800"/>
              </a:spcAft>
              <a:defRPr sz="2000"/>
            </a:pPr>
            <a:r>
              <a:t>✓ Raspberry Pi Pico</a:t>
            </a:r>
          </a:p>
          <a:p>
            <a:pPr>
              <a:spcAft>
                <a:spcPts val="800"/>
              </a:spcAft>
              <a:defRPr sz="2000"/>
            </a:pPr>
            <a:r>
              <a:t>使用流程：</a:t>
            </a:r>
          </a:p>
          <a:p>
            <a:pPr>
              <a:spcAft>
                <a:spcPts val="800"/>
              </a:spcAft>
              <a:defRPr sz="2000"/>
            </a:pPr>
            <a:r>
              <a:t>1️⃣ 训练模型 (Python + TensorFlow)</a:t>
            </a:r>
          </a:p>
          <a:p>
            <a:pPr>
              <a:spcAft>
                <a:spcPts val="800"/>
              </a:spcAft>
              <a:defRPr sz="2000"/>
            </a:pPr>
            <a:r>
              <a:t>2️⃣ 转换模型</a:t>
            </a:r>
          </a:p>
          <a:p>
            <a:pPr>
              <a:spcAft>
                <a:spcPts val="800"/>
              </a:spcAft>
              <a:defRPr sz="2000"/>
            </a:pPr>
            <a:r>
              <a:t>.h5 (Keras) → .tflite → quantized.tflite</a:t>
            </a:r>
          </a:p>
          <a:p>
            <a:pPr>
              <a:spcAft>
                <a:spcPts val="800"/>
              </a:spcAft>
              <a:defRPr sz="2000"/>
            </a:pPr>
            <a:r>
              <a:t>3️⃣ 生成C数组</a:t>
            </a:r>
          </a:p>
          <a:p>
            <a:pPr>
              <a:spcAft>
                <a:spcPts val="800"/>
              </a:spcAft>
              <a:defRPr sz="2000"/>
            </a:pPr>
            <a:r>
              <a:t>xxd -i quantized.tflite &gt; model.cc</a:t>
            </a:r>
          </a:p>
          <a:p>
            <a:pPr>
              <a:spcAft>
                <a:spcPts val="800"/>
              </a:spcAft>
              <a:defRPr sz="2000"/>
            </a:pPr>
            <a:r>
              <a:t>4️⃣ ESP32部署</a:t>
            </a:r>
          </a:p>
          <a:p>
            <a:pPr>
              <a:spcAft>
                <a:spcPts val="800"/>
              </a:spcAft>
              <a:defRPr sz="2000"/>
            </a:pPr>
            <a:r>
              <a:t>Arduino + TFLite Micro库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ESP32图像分类代码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💻 ESP32图像分类代码</a:t>
            </a:r>
          </a:p>
          <a:p>
            <a:pPr>
              <a:spcAft>
                <a:spcPts val="800"/>
              </a:spcAft>
              <a:defRPr sz="2000"/>
            </a:pPr>
            <a:r>
              <a:t>#include &lt;TensorFlowLite.h&gt;</a:t>
            </a:r>
          </a:p>
          <a:p>
            <a:pPr>
              <a:spcAft>
                <a:spcPts val="800"/>
              </a:spcAft>
              <a:defRPr sz="2000"/>
            </a:pPr>
            <a:r>
              <a:t>#include "model.h"  // 预训练模型参数</a:t>
            </a:r>
          </a:p>
          <a:p>
            <a:pPr>
              <a:spcAft>
                <a:spcPts val="800"/>
              </a:spcAft>
              <a:defRPr sz="2000"/>
            </a:pPr>
            <a:r>
              <a:t>// 模型推断</a:t>
            </a:r>
          </a:p>
          <a:p>
            <a:pPr>
              <a:spcAft>
                <a:spcPts val="800"/>
              </a:spcAft>
              <a:defRPr sz="2000"/>
            </a:pPr>
            <a:r>
              <a:t>void classifyImage(camera_fb_t *fb) {</a:t>
            </a:r>
          </a:p>
          <a:p>
            <a:pPr>
              <a:spcAft>
                <a:spcPts val="800"/>
              </a:spcAft>
              <a:defRPr sz="2000"/>
            </a:pPr>
            <a:r>
              <a:t>// 1. 预处理</a:t>
            </a:r>
          </a:p>
          <a:p>
            <a:pPr>
              <a:spcAft>
                <a:spcPts val="800"/>
              </a:spcAft>
              <a:defRPr sz="2000"/>
            </a:pPr>
            <a:r>
              <a:t>uint8_t input[784];  // 28×28=784</a:t>
            </a:r>
          </a:p>
          <a:p>
            <a:pPr>
              <a:spcAft>
                <a:spcPts val="800"/>
              </a:spcAft>
              <a:defRPr sz="2000"/>
            </a:pPr>
            <a:r>
              <a:t>convertToGrayscale(fb, input);</a:t>
            </a:r>
          </a:p>
          <a:p>
            <a:pPr>
              <a:spcAft>
                <a:spcPts val="800"/>
              </a:spcAft>
              <a:defRPr sz="2000"/>
            </a:pPr>
            <a:r>
              <a:t>normalize(input);</a:t>
            </a:r>
          </a:p>
          <a:p>
            <a:pPr>
              <a:spcAft>
                <a:spcPts val="800"/>
              </a:spcAft>
              <a:defRPr sz="2000"/>
            </a:pPr>
            <a:r>
              <a:t>// 2. 模型推理</a:t>
            </a:r>
          </a:p>
          <a:p>
            <a:pPr>
              <a:spcAft>
                <a:spcPts val="800"/>
              </a:spcAft>
              <a:defRPr sz="2000"/>
            </a:pPr>
            <a:r>
              <a:t>TfLiteTensor* input = interpreter-&gt;input(0);</a:t>
            </a:r>
          </a:p>
          <a:p>
            <a:pPr>
              <a:spcAft>
                <a:spcPts val="800"/>
              </a:spcAft>
              <a:defRPr sz="2000"/>
            </a:pPr>
            <a:r>
              <a:t>TfLiteTensor* output = interpreter-&gt;output(0);</a:t>
            </a:r>
          </a:p>
          <a:p>
            <a:pPr>
              <a:spcAft>
                <a:spcPts val="800"/>
              </a:spcAft>
              <a:defRPr sz="2000"/>
            </a:pPr>
            <a:r>
              <a:t>// 复制输入数据</a:t>
            </a:r>
          </a:p>
          <a:p>
            <a:pPr>
              <a:spcAft>
                <a:spcPts val="800"/>
              </a:spcAft>
              <a:defRPr sz="2000"/>
            </a:pPr>
            <a:r>
              <a:t>for (int i = 0; i &lt; 784; i++) {</a:t>
            </a:r>
          </a:p>
          <a:p>
            <a:pPr>
              <a:spcAft>
                <a:spcPts val="800"/>
              </a:spcAft>
              <a:defRPr sz="2000"/>
            </a:pPr>
            <a:r>
              <a:t>input-&gt;data.uint8[i] = input[i];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// 3. 执行推理</a:t>
            </a:r>
          </a:p>
          <a:p>
            <a:pPr>
              <a:spcAft>
                <a:spcPts val="800"/>
              </a:spcAft>
              <a:defRPr sz="2000"/>
            </a:pPr>
            <a:r>
              <a:t>interpreter-&gt;Invoke();</a:t>
            </a:r>
          </a:p>
          <a:p>
            <a:pPr>
              <a:spcAft>
                <a:spcPts val="800"/>
              </a:spcAft>
              <a:defRPr sz="2000"/>
            </a:pPr>
            <a:r>
              <a:t>// 4. 获取结果</a:t>
            </a:r>
          </a:p>
          <a:p>
            <a:pPr>
              <a:spcAft>
                <a:spcPts val="800"/>
              </a:spcAft>
              <a:defRPr sz="2000"/>
            </a:pPr>
            <a:r>
              <a:t>int digit = argmax(output-&gt;data.uint8, 10);</a:t>
            </a:r>
          </a:p>
          <a:p>
            <a:pPr>
              <a:spcAft>
                <a:spcPts val="800"/>
              </a:spcAft>
              <a:defRPr sz="2000"/>
            </a:pPr>
            <a:r>
              <a:t>float conf = output-&gt;data.uint8[digit] / 255.0;</a:t>
            </a:r>
          </a:p>
          <a:p>
            <a:pPr>
              <a:spcAft>
                <a:spcPts val="800"/>
              </a:spcAft>
              <a:defRPr sz="2000"/>
            </a:pPr>
            <a:r>
              <a:t>Serial.printf("识别: %d, 置信度: %.1f%%\n",</a:t>
            </a:r>
          </a:p>
          <a:p>
            <a:pPr>
              <a:spcAft>
                <a:spcPts val="800"/>
              </a:spcAft>
              <a:defRPr sz="2000"/>
            </a:pPr>
            <a:r>
              <a:t>digit, conf * 100);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实验：图像分类部署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🧪 实验：ESP32手写数字识别</a:t>
            </a:r>
          </a:p>
          <a:p>
            <a:pPr>
              <a:spcAft>
                <a:spcPts val="800"/>
              </a:spcAft>
              <a:defRPr sz="2000"/>
            </a:pPr>
            <a:r>
              <a:t>实验目的：</a:t>
            </a:r>
          </a:p>
          <a:p>
            <a:pPr>
              <a:spcAft>
                <a:spcPts val="800"/>
              </a:spcAft>
              <a:defRPr sz="2000"/>
            </a:pPr>
            <a:r>
              <a:t>1. 掌握TFLite Micro使用方法</a:t>
            </a:r>
          </a:p>
          <a:p>
            <a:pPr>
              <a:spcAft>
                <a:spcPts val="800"/>
              </a:spcAft>
              <a:defRPr sz="2000"/>
            </a:pPr>
            <a:r>
              <a:t>2. 在ESP32-CAM上部署图像分类模型</a:t>
            </a:r>
          </a:p>
          <a:p>
            <a:pPr>
              <a:spcAft>
                <a:spcPts val="800"/>
              </a:spcAft>
              <a:defRPr sz="2000"/>
            </a:pPr>
            <a:r>
              <a:t>3. 实现手写数字识别</a:t>
            </a:r>
          </a:p>
          <a:p>
            <a:pPr>
              <a:spcAft>
                <a:spcPts val="800"/>
              </a:spcAft>
              <a:defRPr sz="2000"/>
            </a:pPr>
            <a:r>
              <a:t>器材清单：</a:t>
            </a:r>
          </a:p>
          <a:p>
            <a:pPr>
              <a:spcAft>
                <a:spcPts val="800"/>
              </a:spcAft>
              <a:defRPr sz="2000"/>
            </a:pPr>
            <a:r>
              <a:t>• ESP32-CAM × 1</a:t>
            </a:r>
          </a:p>
          <a:p>
            <a:pPr>
              <a:spcAft>
                <a:spcPts val="800"/>
              </a:spcAft>
              <a:defRPr sz="2000"/>
            </a:pPr>
            <a:r>
              <a:t>• 纸和笔 × 1</a:t>
            </a:r>
          </a:p>
          <a:p>
            <a:pPr>
              <a:spcAft>
                <a:spcPts val="800"/>
              </a:spcAft>
              <a:defRPr sz="2000"/>
            </a:pPr>
            <a:r>
              <a:t>• FTDI编程器 × 1</a:t>
            </a:r>
          </a:p>
          <a:p>
            <a:pPr>
              <a:spcAft>
                <a:spcPts val="800"/>
              </a:spcAft>
              <a:defRPr sz="2000"/>
            </a:pPr>
            <a:r>
              <a:t>实验步骤：</a:t>
            </a:r>
          </a:p>
          <a:p>
            <a:pPr>
              <a:spcAft>
                <a:spcPts val="800"/>
              </a:spcAft>
              <a:defRPr sz="2000"/>
            </a:pPr>
            <a:r>
              <a:t>1️⃣ 下载预训练MNIST模型（已量化）</a:t>
            </a:r>
          </a:p>
          <a:p>
            <a:pPr>
              <a:spcAft>
                <a:spcPts val="800"/>
              </a:spcAft>
              <a:defRPr sz="2000"/>
            </a:pPr>
            <a:r>
              <a:t>2️⃣ Arduino IDE安装TFLite Micro库</a:t>
            </a:r>
          </a:p>
          <a:p>
            <a:pPr>
              <a:spcAft>
                <a:spcPts val="800"/>
              </a:spcAft>
              <a:defRPr sz="2000"/>
            </a:pPr>
            <a:r>
              <a:t>3️⃣ 编写代码，导入模型</a:t>
            </a:r>
          </a:p>
          <a:p>
            <a:pPr>
              <a:spcAft>
                <a:spcPts val="800"/>
              </a:spcAft>
              <a:defRPr sz="2000"/>
            </a:pPr>
            <a:r>
              <a:t>4️⃣ 烧录到ESP32-CAM</a:t>
            </a:r>
          </a:p>
          <a:p>
            <a:pPr>
              <a:spcAft>
                <a:spcPts val="800"/>
              </a:spcAft>
              <a:defRPr sz="2000"/>
            </a:pPr>
            <a:r>
              <a:t>5️⃣ 在纸上写数字，摄像头对准</a:t>
            </a:r>
          </a:p>
          <a:p>
            <a:pPr>
              <a:spcAft>
                <a:spcPts val="800"/>
              </a:spcAft>
              <a:defRPr sz="2000"/>
            </a:pPr>
            <a:r>
              <a:t>6️⃣ 观察串口输出的识别结果</a:t>
            </a:r>
          </a:p>
          <a:p>
            <a:pPr>
              <a:spcAft>
                <a:spcPts val="800"/>
              </a:spcAft>
              <a:defRPr sz="2000"/>
            </a:pPr>
            <a:r>
              <a:t>⚠️ 注意：模型量化版本才能在ESP32上运行！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常见问题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⚠️ 常见问题与解决</a:t>
            </a:r>
          </a:p>
          <a:p>
            <a:pPr>
              <a:spcAft>
                <a:spcPts val="800"/>
              </a:spcAft>
              <a:defRPr sz="2000"/>
            </a:pPr>
            <a:r>
              <a:t>问题1：编译报错 "Out of memory"</a:t>
            </a:r>
          </a:p>
          <a:p>
            <a:pPr>
              <a:spcAft>
                <a:spcPts val="800"/>
              </a:spcAft>
              <a:defRPr sz="2000"/>
            </a:pPr>
            <a:r>
              <a:t>原因：模型太大</a:t>
            </a:r>
          </a:p>
          <a:p>
            <a:pPr>
              <a:spcAft>
                <a:spcPts val="800"/>
              </a:spcAft>
              <a:defRPr sz="2000"/>
            </a:pPr>
            <a:r>
              <a:t>解决：使用量化版本（Int8）的模型</a:t>
            </a:r>
          </a:p>
          <a:p>
            <a:pPr>
              <a:spcAft>
                <a:spcPts val="800"/>
              </a:spcAft>
              <a:defRPr sz="2000"/>
            </a:pPr>
            <a:r>
              <a:t>问题2：识别准确率很低</a:t>
            </a:r>
          </a:p>
          <a:p>
            <a:pPr>
              <a:spcAft>
                <a:spcPts val="800"/>
              </a:spcAft>
              <a:defRPr sz="2000"/>
            </a:pPr>
            <a:r>
              <a:t>原因：数字书写不规范或光照问题</a:t>
            </a:r>
          </a:p>
          <a:p>
            <a:pPr>
              <a:spcAft>
                <a:spcPts val="800"/>
              </a:spcAft>
              <a:defRPr sz="2000"/>
            </a:pPr>
            <a:r>
              <a:t>解决：写清晰规范的数字，确保光线充足</a:t>
            </a:r>
          </a:p>
          <a:p>
            <a:pPr>
              <a:spcAft>
                <a:spcPts val="800"/>
              </a:spcAft>
              <a:defRPr sz="2000"/>
            </a:pPr>
            <a:r>
              <a:t>问题3：推理速度很慢</a:t>
            </a:r>
          </a:p>
          <a:p>
            <a:pPr>
              <a:spcAft>
                <a:spcPts val="800"/>
              </a:spcAft>
              <a:defRPr sz="2000"/>
            </a:pPr>
            <a:r>
              <a:t>原因：模型太大或分辨率太高</a:t>
            </a:r>
          </a:p>
          <a:p>
            <a:pPr>
              <a:spcAft>
                <a:spcPts val="800"/>
              </a:spcAft>
              <a:defRPr sz="2000"/>
            </a:pPr>
            <a:r>
              <a:t>解决：减小输入分辨率，优化模型结构</a:t>
            </a:r>
          </a:p>
          <a:p>
            <a:pPr>
              <a:spcAft>
                <a:spcPts val="800"/>
              </a:spcAft>
              <a:defRPr sz="2000"/>
            </a:pPr>
            <a:r>
              <a:t>问题4：模型推理结果不稳定</a:t>
            </a:r>
          </a:p>
          <a:p>
            <a:pPr>
              <a:spcAft>
                <a:spcPts val="800"/>
              </a:spcAft>
              <a:defRPr sz="2000"/>
            </a:pPr>
            <a:r>
              <a:t>原因：量化误差或输入预处理不一致</a:t>
            </a:r>
          </a:p>
          <a:p>
            <a:pPr>
              <a:spcAft>
                <a:spcPts val="800"/>
              </a:spcAft>
              <a:defRPr sz="2000"/>
            </a:pPr>
            <a:r>
              <a:t>解决：检查预处理步骤，确保归一化一致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更多CNN应用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🚀 CNN的更多应用</a:t>
            </a:r>
          </a:p>
          <a:p>
            <a:pPr>
              <a:spcAft>
                <a:spcPts val="800"/>
              </a:spcAft>
              <a:defRPr sz="2000"/>
            </a:pPr>
            <a:r>
              <a:t>应用领域             示例</a:t>
            </a:r>
          </a:p>
          <a:p>
            <a:pPr>
              <a:spcAft>
                <a:spcPts val="800"/>
              </a:spcAft>
              <a:defRPr sz="2000"/>
            </a:pPr>
            <a:r>
              <a:t>人脸识别             门禁、手机解锁</a:t>
            </a:r>
          </a:p>
          <a:p>
            <a:pPr>
              <a:spcAft>
                <a:spcPts val="800"/>
              </a:spcAft>
              <a:defRPr sz="2000"/>
            </a:pPr>
            <a:r>
              <a:t>目标检测             自动驾驶行人检测</a:t>
            </a:r>
          </a:p>
          <a:p>
            <a:pPr>
              <a:spcAft>
                <a:spcPts val="800"/>
              </a:spcAft>
              <a:defRPr sz="2000"/>
            </a:pPr>
            <a:r>
              <a:t>图像分割             医学影像肿瘤分割</a:t>
            </a:r>
          </a:p>
          <a:p>
            <a:pPr>
              <a:spcAft>
                <a:spcPts val="800"/>
              </a:spcAft>
              <a:defRPr sz="2000"/>
            </a:pPr>
            <a:r>
              <a:t>姿态估计             动作捕捉、游戏交互</a:t>
            </a:r>
          </a:p>
          <a:p>
            <a:pPr>
              <a:spcAft>
                <a:spcPts val="800"/>
              </a:spcAft>
              <a:defRPr sz="2000"/>
            </a:pPr>
            <a:r>
              <a:t>语音识别             语音转文字</a:t>
            </a:r>
          </a:p>
          <a:p>
            <a:pPr>
              <a:spcAft>
                <a:spcPts val="800"/>
              </a:spcAft>
              <a:defRPr sz="2000"/>
            </a:pPr>
            <a:r>
              <a:t>自然语言处理         文本分类、机器翻译</a:t>
            </a:r>
          </a:p>
          <a:p>
            <a:pPr>
              <a:spcAft>
                <a:spcPts val="800"/>
              </a:spcAft>
              <a:defRPr sz="2000"/>
            </a:pPr>
            <a:r>
              <a:t>经典CNN架构演进：</a:t>
            </a:r>
          </a:p>
          <a:p>
            <a:pPr>
              <a:spcAft>
                <a:spcPts val="800"/>
              </a:spcAft>
              <a:defRPr sz="2000"/>
            </a:pPr>
            <a:r>
              <a:t>LeNet (1998)    →  AlexNet (2012)   → ResNet</a:t>
            </a:r>
          </a:p>
          <a:p>
            <a:pPr>
              <a:spcAft>
                <a:spcPts val="800"/>
              </a:spcAft>
              <a:defRPr sz="2000"/>
            </a:pPr>
            <a:r>
              <a:t>5层             →  8层               → 152层</a:t>
            </a:r>
          </a:p>
          <a:p>
            <a:pPr>
              <a:spcAft>
                <a:spcPts val="800"/>
              </a:spcAft>
              <a:defRPr sz="2000"/>
            </a:pPr>
            <a:r>
              <a:t>手写数字        →  ImageNet冠军      → 更深更强</a:t>
            </a:r>
          </a:p>
          <a:p>
            <a:pPr>
              <a:spcAft>
                <a:spcPts val="800"/>
              </a:spcAft>
              <a:defRPr sz="2000"/>
            </a:pPr>
            <a:r>
              <a:t>趋势：从云端 → 边缘（TinyML）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本周知识总结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✅ 本周核心知识点</a:t>
            </a:r>
          </a:p>
          <a:p>
            <a:pPr>
              <a:spcAft>
                <a:spcPts val="800"/>
              </a:spcAft>
              <a:defRPr sz="2000"/>
            </a:pPr>
            <a:r>
              <a:t>1️⃣ CNN核心概念</a:t>
            </a:r>
          </a:p>
          <a:p>
            <a:pPr>
              <a:spcAft>
                <a:spcPts val="800"/>
              </a:spcAft>
              <a:defRPr sz="2000"/>
            </a:pPr>
            <a:r>
              <a:t>• 卷积：滤波器提取特征</a:t>
            </a:r>
          </a:p>
          <a:p>
            <a:pPr>
              <a:spcAft>
                <a:spcPts val="800"/>
              </a:spcAft>
              <a:defRPr sz="2000"/>
            </a:pPr>
            <a:r>
              <a:t>• 池化：降采样，减少计算</a:t>
            </a:r>
          </a:p>
          <a:p>
            <a:pPr>
              <a:spcAft>
                <a:spcPts val="800"/>
              </a:spcAft>
              <a:defRPr sz="2000"/>
            </a:pPr>
            <a:r>
              <a:t>• 全连接：整合特征，分类输出</a:t>
            </a:r>
          </a:p>
          <a:p>
            <a:pPr>
              <a:spcAft>
                <a:spcPts val="800"/>
              </a:spcAft>
              <a:defRPr sz="2000"/>
            </a:pPr>
            <a:r>
              <a:t>2️⃣ CNN优势</a:t>
            </a:r>
          </a:p>
          <a:p>
            <a:pPr>
              <a:spcAft>
                <a:spcPts val="800"/>
              </a:spcAft>
              <a:defRPr sz="2000"/>
            </a:pPr>
            <a:r>
              <a:t>• 局部连接 + 权值共享 = 参数少</a:t>
            </a:r>
          </a:p>
          <a:p>
            <a:pPr>
              <a:spcAft>
                <a:spcPts val="800"/>
              </a:spcAft>
              <a:defRPr sz="2000"/>
            </a:pPr>
            <a:r>
              <a:t>• 平移不变性 = 识别位置不影响</a:t>
            </a:r>
          </a:p>
          <a:p>
            <a:pPr>
              <a:spcAft>
                <a:spcPts val="800"/>
              </a:spcAft>
              <a:defRPr sz="2000"/>
            </a:pPr>
            <a:r>
              <a:t>• 端到端学习 = 特征自动提取</a:t>
            </a:r>
          </a:p>
          <a:p>
            <a:pPr>
              <a:spcAft>
                <a:spcPts val="800"/>
              </a:spcAft>
              <a:defRPr sz="2000"/>
            </a:pPr>
            <a:r>
              <a:t>3️⃣ 模型量化</a:t>
            </a:r>
          </a:p>
          <a:p>
            <a:pPr>
              <a:spcAft>
                <a:spcPts val="800"/>
              </a:spcAft>
              <a:defRPr sz="2000"/>
            </a:pPr>
            <a:r>
              <a:t>• Float32 → Int8，体积减75%</a:t>
            </a:r>
          </a:p>
          <a:p>
            <a:pPr>
              <a:spcAft>
                <a:spcPts val="800"/>
              </a:spcAft>
              <a:defRPr sz="2000"/>
            </a:pPr>
            <a:r>
              <a:t>• 精度损失 &lt;1%</a:t>
            </a:r>
          </a:p>
          <a:p>
            <a:pPr>
              <a:spcAft>
                <a:spcPts val="800"/>
              </a:spcAft>
              <a:defRPr sz="2000"/>
            </a:pPr>
            <a:r>
              <a:t>• ESP32才能运行！</a:t>
            </a:r>
          </a:p>
          <a:p>
            <a:pPr>
              <a:spcAft>
                <a:spcPts val="800"/>
              </a:spcAft>
              <a:defRPr sz="2000"/>
            </a:pPr>
            <a:r>
              <a:t>4️⃣ TFLite Micro</a:t>
            </a:r>
          </a:p>
          <a:p>
            <a:pPr>
              <a:spcAft>
                <a:spcPts val="800"/>
              </a:spcAft>
              <a:defRPr sz="2000"/>
            </a:pPr>
            <a:r>
              <a:t>• 嵌入式AI推理框架</a:t>
            </a:r>
          </a:p>
          <a:p>
            <a:pPr>
              <a:spcAft>
                <a:spcPts val="800"/>
              </a:spcAft>
              <a:defRPr sz="2000"/>
            </a:pPr>
            <a:r>
              <a:t>• 支持ESP32/Arduino/STM32</a:t>
            </a:r>
          </a:p>
          <a:p>
            <a:pPr>
              <a:spcAft>
                <a:spcPts val="800"/>
              </a:spcAft>
              <a:defRPr sz="2000"/>
            </a:pPr>
            <a:r>
              <a:t>• 流程：训练→转换→量化→部署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课后作业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📝 课后作业</a:t>
            </a:r>
          </a:p>
          <a:p>
            <a:pPr>
              <a:spcAft>
                <a:spcPts val="800"/>
              </a:spcAft>
              <a:defRPr sz="2000"/>
            </a:pPr>
            <a:r>
              <a:t>理论题（30分）</a:t>
            </a:r>
          </a:p>
          <a:p>
            <a:pPr>
              <a:spcAft>
                <a:spcPts val="800"/>
              </a:spcAft>
              <a:defRPr sz="2000"/>
            </a:pPr>
            <a:r>
              <a:t>1. 解释卷积和池化的作用。</a:t>
            </a:r>
          </a:p>
          <a:p>
            <a:pPr>
              <a:spcAft>
                <a:spcPts val="800"/>
              </a:spcAft>
              <a:defRPr sz="2000"/>
            </a:pPr>
            <a:r>
              <a:t>2. 为什么CNN比全连接网络更适合图像识别？</a:t>
            </a:r>
          </a:p>
          <a:p>
            <a:pPr>
              <a:spcAft>
                <a:spcPts val="800"/>
              </a:spcAft>
              <a:defRPr sz="2000"/>
            </a:pPr>
            <a:r>
              <a:t>3. 什么是模型量化？为什么需要量化？</a:t>
            </a:r>
          </a:p>
          <a:p>
            <a:pPr>
              <a:spcAft>
                <a:spcPts val="800"/>
              </a:spcAft>
              <a:defRPr sz="2000"/>
            </a:pPr>
            <a:r>
              <a:t>实践题（70分）</a:t>
            </a:r>
          </a:p>
          <a:p>
            <a:pPr>
              <a:spcAft>
                <a:spcPts val="800"/>
              </a:spcAft>
              <a:defRPr sz="2000"/>
            </a:pPr>
            <a:r>
              <a:t>1. 完成ESP32手写数字识别实验。</a:t>
            </a:r>
          </a:p>
          <a:p>
            <a:pPr>
              <a:spcAft>
                <a:spcPts val="800"/>
              </a:spcAft>
              <a:defRPr sz="2000"/>
            </a:pPr>
            <a:r>
              <a:t>2. 测试不同数字（0-9）的识别准确率。</a:t>
            </a:r>
          </a:p>
          <a:p>
            <a:pPr>
              <a:spcAft>
                <a:spcPts val="800"/>
              </a:spcAft>
              <a:defRPr sz="2000"/>
            </a:pPr>
            <a:r>
              <a:t>3. 分析识别错误的数字，讨论原因（选做）。</a:t>
            </a:r>
          </a:p>
          <a:p>
            <a:pPr>
              <a:spcAft>
                <a:spcPts val="800"/>
              </a:spcAft>
              <a:defRPr sz="2000"/>
            </a:pPr>
            <a:r>
              <a:t>提交截止：下周二上课前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下周预告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🔮 下周预告：人脸识别与MQTT</a:t>
            </a:r>
          </a:p>
          <a:p>
            <a:pPr>
              <a:spcAft>
                <a:spcPts val="800"/>
              </a:spcAft>
              <a:defRPr sz="2000"/>
            </a:pPr>
            <a:r>
              <a:t>👤 开场Demo：AI人脸门锁</a:t>
            </a:r>
          </a:p>
          <a:p>
            <a:pPr>
              <a:spcAft>
                <a:spcPts val="800"/>
              </a:spcAft>
              <a:defRPr sz="2000"/>
            </a:pPr>
            <a:r>
              <a:t>ESP32-CAM</a:t>
            </a:r>
          </a:p>
          <a:p>
            <a:pPr>
              <a:spcAft>
                <a:spcPts val="800"/>
              </a:spcAft>
              <a:defRPr sz="2000"/>
            </a:pPr>
            <a:r>
              <a:t>📷📷📷    ← 拍摄人脸</a:t>
            </a:r>
          </a:p>
          <a:p>
            <a:pPr>
              <a:spcAft>
                <a:spcPts val="800"/>
              </a:spcAft>
              <a:defRPr sz="2000"/>
            </a:pPr>
            <a:r>
              <a:t>人脸识别</a:t>
            </a:r>
          </a:p>
          <a:p>
            <a:pPr>
              <a:spcAft>
                <a:spcPts val="800"/>
              </a:spcAft>
              <a:defRPr sz="2000"/>
            </a:pPr>
            <a:r>
              <a:t>身份验证</a:t>
            </a:r>
          </a:p>
          <a:p>
            <a:pPr>
              <a:spcAft>
                <a:spcPts val="800"/>
              </a:spcAft>
              <a:defRPr sz="2000"/>
            </a:pPr>
            <a:r>
              <a:t>继电器</a:t>
            </a:r>
          </a:p>
          <a:p>
            <a:pPr>
              <a:spcAft>
                <a:spcPts val="800"/>
              </a:spcAft>
              <a:defRPr sz="2000"/>
            </a:pPr>
            <a:r>
              <a:t>🚪开门</a:t>
            </a:r>
          </a:p>
          <a:p>
            <a:pPr>
              <a:spcAft>
                <a:spcPts val="800"/>
              </a:spcAft>
              <a:defRPr sz="2000"/>
            </a:pPr>
            <a:r>
              <a:t>下一节课我们将学习：</a:t>
            </a:r>
          </a:p>
          <a:p>
            <a:pPr>
              <a:spcAft>
                <a:spcPts val="800"/>
              </a:spcAft>
              <a:defRPr sz="2000"/>
            </a:pPr>
            <a:r>
              <a:t>• 人脸检测与人脸识别</a:t>
            </a:r>
          </a:p>
          <a:p>
            <a:pPr>
              <a:spcAft>
                <a:spcPts val="800"/>
              </a:spcAft>
              <a:defRPr sz="2000"/>
            </a:pPr>
            <a:r>
              <a:t>• MQTT协议</a:t>
            </a:r>
          </a:p>
          <a:p>
            <a:pPr>
              <a:spcAft>
                <a:spcPts val="800"/>
              </a:spcAft>
              <a:defRPr sz="2000"/>
            </a:pPr>
            <a:r>
              <a:t>• 物联网云平台</a:t>
            </a:r>
          </a:p>
          <a:p>
            <a:pPr>
              <a:spcAft>
                <a:spcPts val="800"/>
              </a:spcAft>
              <a:defRPr sz="2000"/>
            </a:pPr>
            <a:r>
              <a:t>📦 需要准备：ESP32-CAM、继电器模块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问题导入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❓ 三个问题思考</a:t>
            </a:r>
          </a:p>
          <a:p>
            <a:pPr>
              <a:spcAft>
                <a:spcPts val="800"/>
              </a:spcAft>
              <a:defRPr sz="2000"/>
            </a:pPr>
            <a:r>
              <a:t>问题1：机器是怎么"看"图像的？</a:t>
            </a:r>
          </a:p>
          <a:p>
            <a:pPr>
              <a:spcAft>
                <a:spcPts val="800"/>
              </a:spcAft>
              <a:defRPr sz="2000"/>
            </a:pPr>
            <a:r>
              <a:t>和人眼的原理一样吗？</a:t>
            </a:r>
          </a:p>
          <a:p>
            <a:pPr>
              <a:spcAft>
                <a:spcPts val="800"/>
              </a:spcAft>
              <a:defRPr sz="2000"/>
            </a:pPr>
            <a:r>
              <a:t>问题2：什么是卷积？它和图像处理有什么关系？</a:t>
            </a:r>
          </a:p>
          <a:p>
            <a:pPr>
              <a:spcAft>
                <a:spcPts val="800"/>
              </a:spcAft>
              <a:defRPr sz="2000"/>
            </a:pPr>
            <a:r>
              <a:t>问题3：ESP32内存那么小，怎么跑得动AI模型？</a:t>
            </a:r>
          </a:p>
          <a:p>
            <a:pPr>
              <a:spcAft>
                <a:spcPts val="800"/>
              </a:spcAft>
              <a:defRPr sz="2000"/>
            </a:pPr>
            <a:r>
              <a:t>学习目标：掌握CNN原理 + 模型量化 + TFLite部署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传统图像处理 vs 深度学习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📊 传统方法 vs 深度学习</a:t>
            </a:r>
          </a:p>
          <a:p>
            <a:pPr>
              <a:spcAft>
                <a:spcPts val="800"/>
              </a:spcAft>
              <a:defRPr sz="2000"/>
            </a:pPr>
            <a:r>
              <a:t>传统图像处理流程：</a:t>
            </a:r>
          </a:p>
          <a:p>
            <a:pPr>
              <a:spcAft>
                <a:spcPts val="800"/>
              </a:spcAft>
              <a:defRPr sz="2000"/>
            </a:pPr>
            <a:r>
              <a:t>原始     →   预处理   →   人工     →   分类</a:t>
            </a:r>
          </a:p>
          <a:p>
            <a:pPr>
              <a:spcAft>
                <a:spcPts val="800"/>
              </a:spcAft>
              <a:defRPr sz="2000"/>
            </a:pPr>
            <a:r>
              <a:t>图像         去噪         特征         器</a:t>
            </a:r>
          </a:p>
          <a:p>
            <a:pPr>
              <a:spcAft>
                <a:spcPts val="800"/>
              </a:spcAft>
              <a:defRPr sz="2000"/>
            </a:pPr>
            <a:r>
              <a:t>问题：❌ 特征需要人工设计，换问题就要重新设计</a:t>
            </a:r>
          </a:p>
          <a:p>
            <a:pPr>
              <a:spcAft>
                <a:spcPts val="800"/>
              </a:spcAft>
              <a:defRPr sz="2000"/>
            </a:pPr>
            <a:r>
              <a:t>❌ 泛化能力差</a:t>
            </a:r>
          </a:p>
          <a:p>
            <a:pPr>
              <a:spcAft>
                <a:spcPts val="800"/>
              </a:spcAft>
              <a:defRPr sz="2000"/>
            </a:pPr>
            <a:r>
              <a:t>深度学习流程：</a:t>
            </a:r>
          </a:p>
          <a:p>
            <a:pPr>
              <a:spcAft>
                <a:spcPts val="800"/>
              </a:spcAft>
              <a:defRPr sz="2000"/>
            </a:pPr>
            <a:r>
              <a:t>原始     →   神经     →   自动     →   分类</a:t>
            </a:r>
          </a:p>
          <a:p>
            <a:pPr>
              <a:spcAft>
                <a:spcPts val="800"/>
              </a:spcAft>
              <a:defRPr sz="2000"/>
            </a:pPr>
            <a:r>
              <a:t>图像         网络         学习         结果</a:t>
            </a:r>
          </a:p>
          <a:p>
            <a:pPr>
              <a:spcAft>
                <a:spcPts val="800"/>
              </a:spcAft>
              <a:defRPr sz="2000"/>
            </a:pPr>
            <a:r>
              <a:t>优势：✅ 端到端学习  ✅ 特征自动学习  ✅ 泛化强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人眼 vs 机器视觉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👁️ 人眼 vs 机器视觉</a:t>
            </a:r>
          </a:p>
          <a:p>
            <a:pPr>
              <a:spcAft>
                <a:spcPts val="800"/>
              </a:spcAft>
              <a:defRPr sz="2000"/>
            </a:pPr>
            <a:r>
              <a:t>人眼工作原理：</a:t>
            </a:r>
          </a:p>
          <a:p>
            <a:pPr>
              <a:spcAft>
                <a:spcPts val="800"/>
              </a:spcAft>
              <a:defRPr sz="2000"/>
            </a:pPr>
            <a:r>
              <a:t>光线 → 角膜 → 瞳孔 → 晶状体 → 视网膜 → 大脑处理</a:t>
            </a:r>
          </a:p>
          <a:p>
            <a:pPr>
              <a:spcAft>
                <a:spcPts val="800"/>
              </a:spcAft>
              <a:defRPr sz="2000"/>
            </a:pPr>
            <a:r>
              <a:t>↓                                      ↓</a:t>
            </a:r>
          </a:p>
          <a:p>
            <a:pPr>
              <a:spcAft>
                <a:spcPts val="800"/>
              </a:spcAft>
              <a:defRPr sz="2000"/>
            </a:pPr>
            <a:r>
              <a:t>调焦                                    视觉皮层</a:t>
            </a:r>
          </a:p>
          <a:p>
            <a:pPr>
              <a:spcAft>
                <a:spcPts val="800"/>
              </a:spcAft>
              <a:defRPr sz="2000"/>
            </a:pPr>
            <a:r>
              <a:t>大脑会自动识别：边缘 → 纹理 → 形状 → 物体</a:t>
            </a:r>
          </a:p>
          <a:p>
            <a:pPr>
              <a:spcAft>
                <a:spcPts val="800"/>
              </a:spcAft>
              <a:defRPr sz="2000"/>
            </a:pPr>
            <a:r>
              <a:t>机器(CNN)工作原理：</a:t>
            </a:r>
          </a:p>
          <a:p>
            <a:pPr>
              <a:spcAft>
                <a:spcPts val="800"/>
              </a:spcAft>
              <a:defRPr sz="2000"/>
            </a:pPr>
            <a:r>
              <a:t>图像 → 卷积层1 → 池化层1 → 卷积层2 → ... → 分类</a:t>
            </a:r>
          </a:p>
          <a:p>
            <a:pPr>
              <a:spcAft>
                <a:spcPts val="800"/>
              </a:spcAft>
              <a:defRPr sz="2000"/>
            </a:pPr>
            <a:r>
              <a:t>↓                                       ↓</a:t>
            </a:r>
          </a:p>
          <a:p>
            <a:pPr>
              <a:spcAft>
                <a:spcPts val="800"/>
              </a:spcAft>
              <a:defRPr sz="2000"/>
            </a:pPr>
            <a:r>
              <a:t>像素    边缘特征    纹理特征    语义特征   类别</a:t>
            </a:r>
          </a:p>
          <a:p>
            <a:pPr>
              <a:spcAft>
                <a:spcPts val="800"/>
              </a:spcAft>
              <a:defRPr sz="2000"/>
            </a:pPr>
            <a:r>
              <a:t>卷积核就像"滤波器"，逐层提取越来越抽象的特征</a:t>
            </a:r>
          </a:p>
          <a:p>
            <a:pPr>
              <a:spcAft>
                <a:spcPts val="800"/>
              </a:spcAft>
              <a:defRPr sz="2000"/>
            </a:pPr>
            <a:r>
              <a:t>相似点：都是分层处理，逐步提取高级特征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卷积操作原理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🔬 卷积操作原理</a:t>
            </a:r>
          </a:p>
          <a:p>
            <a:pPr>
              <a:spcAft>
                <a:spcPts val="800"/>
              </a:spcAft>
              <a:defRPr sz="2000"/>
            </a:pPr>
            <a:r>
              <a:t>卷积 = 用滤波器（卷积核）在图像上滑动</a:t>
            </a:r>
          </a:p>
          <a:p>
            <a:pPr>
              <a:spcAft>
                <a:spcPts val="800"/>
              </a:spcAft>
              <a:defRPr sz="2000"/>
            </a:pPr>
            <a:r>
              <a:t>输入图像 (5×5)        卷积核 (3×3)       输出</a:t>
            </a:r>
          </a:p>
          <a:p>
            <a:pPr>
              <a:spcAft>
                <a:spcPts val="800"/>
              </a:spcAft>
              <a:defRPr sz="2000"/>
            </a:pPr>
            <a:r>
              <a:t>1 2 3 1 2           1 0 1              5</a:t>
            </a:r>
          </a:p>
          <a:p>
            <a:pPr>
              <a:spcAft>
                <a:spcPts val="800"/>
              </a:spcAft>
              <a:defRPr sz="2000"/>
            </a:pPr>
            <a:r>
              <a:t>2 1 2 1 3     ⊗     0 1 0      =       4</a:t>
            </a:r>
          </a:p>
          <a:p>
            <a:pPr>
              <a:spcAft>
                <a:spcPts val="800"/>
              </a:spcAft>
              <a:defRPr sz="2000"/>
            </a:pPr>
            <a:r>
              <a:t>3 2 1 2 1           1 0 1             ...</a:t>
            </a:r>
          </a:p>
          <a:p>
            <a:pPr>
              <a:spcAft>
                <a:spcPts val="800"/>
              </a:spcAft>
              <a:defRPr sz="2000"/>
            </a:pPr>
            <a:r>
              <a:t>2 1 2 1 2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卷积核在图像上</a:t>
            </a:r>
          </a:p>
          <a:p>
            <a:pPr>
              <a:spcAft>
                <a:spcPts val="800"/>
              </a:spcAft>
              <a:defRPr sz="2000"/>
            </a:pPr>
            <a:r>
              <a:t>滑动计算加权和</a:t>
            </a:r>
          </a:p>
          <a:p>
            <a:pPr>
              <a:spcAft>
                <a:spcPts val="800"/>
              </a:spcAft>
              <a:defRPr sz="2000"/>
            </a:pPr>
            <a:r>
              <a:t>计算过程（以左上角为例）：</a:t>
            </a:r>
          </a:p>
          <a:p>
            <a:pPr>
              <a:spcAft>
                <a:spcPts val="800"/>
              </a:spcAft>
              <a:defRPr sz="2000"/>
            </a:pPr>
            <a:r>
              <a:t>1×1 + 2×0 + 3×1 + 2×0 + 1×1 + 2×0 + 3×1 + 2×0 + 1×1</a:t>
            </a:r>
          </a:p>
          <a:p>
            <a:pPr>
              <a:spcAft>
                <a:spcPts val="800"/>
              </a:spcAft>
              <a:defRPr sz="2000"/>
            </a:pPr>
            <a:r>
              <a:t>= 1 + 0 + 3 + 0 + 1 + 0 + 3 + 0 + 1 = 9</a:t>
            </a:r>
          </a:p>
          <a:p>
            <a:pPr>
              <a:spcAft>
                <a:spcPts val="800"/>
              </a:spcAft>
              <a:defRPr sz="2000"/>
            </a:pPr>
            <a:r>
              <a:t>卷积核相当于"特征检测器"！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常见卷积核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🔧 常见卷积核与效果</a:t>
            </a:r>
          </a:p>
          <a:p>
            <a:pPr>
              <a:spcAft>
                <a:spcPts val="800"/>
              </a:spcAft>
              <a:defRPr sz="2000"/>
            </a:pPr>
            <a:r>
              <a:t>1. 边缘检测卷积核</a:t>
            </a:r>
          </a:p>
          <a:p>
            <a:pPr>
              <a:spcAft>
                <a:spcPts val="800"/>
              </a:spcAft>
              <a:defRPr sz="2000"/>
            </a:pPr>
            <a:r>
              <a:t>-1 -1 -1</a:t>
            </a:r>
          </a:p>
          <a:p>
            <a:pPr>
              <a:spcAft>
                <a:spcPts val="800"/>
              </a:spcAft>
              <a:defRPr sz="2000"/>
            </a:pPr>
            <a:r>
              <a:t>-1  8 -1           ════════</a:t>
            </a:r>
          </a:p>
          <a:p>
            <a:pPr>
              <a:spcAft>
                <a:spcPts val="800"/>
              </a:spcAft>
              <a:defRPr sz="2000"/>
            </a:pPr>
            <a:r>
              <a:t>-1 -1 -1                边缘</a:t>
            </a:r>
          </a:p>
          <a:p>
            <a:pPr>
              <a:spcAft>
                <a:spcPts val="800"/>
              </a:spcAft>
              <a:defRPr sz="2000"/>
            </a:pPr>
            <a:r>
              <a:t>2. 锐化卷积核</a:t>
            </a:r>
          </a:p>
          <a:p>
            <a:pPr>
              <a:spcAft>
                <a:spcPts val="800"/>
              </a:spcAft>
              <a:defRPr sz="2000"/>
            </a:pPr>
            <a:r>
              <a:t>0 -1  0</a:t>
            </a:r>
          </a:p>
          <a:p>
            <a:pPr>
              <a:spcAft>
                <a:spcPts val="800"/>
              </a:spcAft>
              <a:defRPr sz="2000"/>
            </a:pPr>
            <a:r>
              <a:t>-1  5 -1           细节更清晰</a:t>
            </a:r>
          </a:p>
          <a:p>
            <a:pPr>
              <a:spcAft>
                <a:spcPts val="800"/>
              </a:spcAft>
              <a:defRPr sz="2000"/>
            </a:pPr>
            <a:r>
              <a:t>0 -1  0</a:t>
            </a:r>
          </a:p>
          <a:p>
            <a:pPr>
              <a:spcAft>
                <a:spcPts val="800"/>
              </a:spcAft>
              <a:defRPr sz="2000"/>
            </a:pPr>
            <a:r>
              <a:t>3. 模糊卷积核</a:t>
            </a:r>
          </a:p>
          <a:p>
            <a:pPr>
              <a:spcAft>
                <a:spcPts val="800"/>
              </a:spcAft>
              <a:defRPr sz="2000"/>
            </a:pPr>
            <a:r>
              <a:t>1 1 1 1 1</a:t>
            </a:r>
          </a:p>
          <a:p>
            <a:pPr>
              <a:spcAft>
                <a:spcPts val="800"/>
              </a:spcAft>
              <a:defRPr sz="2000"/>
            </a:pPr>
            <a:r>
              <a:t>1 1 1 1 1</a:t>
            </a:r>
          </a:p>
          <a:p>
            <a:pPr>
              <a:spcAft>
                <a:spcPts val="800"/>
              </a:spcAft>
              <a:defRPr sz="2000"/>
            </a:pPr>
            <a:r>
              <a:t>1 1 1 1 1</a:t>
            </a:r>
          </a:p>
          <a:p>
            <a:pPr>
              <a:spcAft>
                <a:spcPts val="800"/>
              </a:spcAft>
              <a:defRPr sz="2000"/>
            </a:pPr>
            <a:r>
              <a:t>1 1 1 1 1</a:t>
            </a:r>
          </a:p>
          <a:p>
            <a:pPr>
              <a:spcAft>
                <a:spcPts val="800"/>
              </a:spcAft>
              <a:defRPr sz="2000"/>
            </a:pPr>
            <a:r>
              <a:t>1 1 1 1 1</a:t>
            </a:r>
          </a:p>
          <a:p>
            <a:pPr>
              <a:spcAft>
                <a:spcPts val="800"/>
              </a:spcAft>
              <a:defRPr sz="2000"/>
            </a:pPr>
            <a:r>
              <a:t>不同的卷积核 → 不同的特征提取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池化操作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📦 池化层 (Pooling)</a:t>
            </a:r>
          </a:p>
          <a:p>
            <a:pPr>
              <a:spcAft>
                <a:spcPts val="800"/>
              </a:spcAft>
              <a:defRPr sz="2000"/>
            </a:pPr>
            <a:r>
              <a:t>池化 = 降采样，压缩特征图尺寸</a:t>
            </a:r>
          </a:p>
          <a:p>
            <a:pPr>
              <a:spcAft>
                <a:spcPts val="800"/>
              </a:spcAft>
              <a:defRPr sz="2000"/>
            </a:pPr>
            <a:r>
              <a:t>最大池化 (2×2)：</a:t>
            </a:r>
          </a:p>
          <a:p>
            <a:pPr>
              <a:spcAft>
                <a:spcPts val="800"/>
              </a:spcAft>
              <a:defRPr sz="2000"/>
            </a:pPr>
            <a:r>
              <a:t>输入 (4×4)              输出 (2×2)</a:t>
            </a:r>
          </a:p>
          <a:p>
            <a:pPr>
              <a:spcAft>
                <a:spcPts val="800"/>
              </a:spcAft>
              <a:defRPr sz="2000"/>
            </a:pPr>
            <a:r>
              <a:t>4  2  1  6        5  6            ├──────┤</a:t>
            </a:r>
          </a:p>
          <a:p/>
          <a:p>
            <a:pPr>
              <a:spcAft>
                <a:spcPts val="800"/>
              </a:spcAft>
              <a:defRPr sz="2000"/>
            </a:pPr>
            <a:r>
              <a:t>2×2分块</a:t>
            </a:r>
          </a:p>
          <a:p>
            <a:pPr>
              <a:spcAft>
                <a:spcPts val="800"/>
              </a:spcAft>
              <a:defRPr sz="2000"/>
            </a:pPr>
            <a:r>
              <a:t>每块取最大值</a:t>
            </a:r>
          </a:p>
          <a:p>
            <a:pPr>
              <a:spcAft>
                <a:spcPts val="800"/>
              </a:spcAft>
              <a:defRPr sz="2000"/>
            </a:pPr>
            <a:r>
              <a:t>池化的作用：</a:t>
            </a:r>
          </a:p>
          <a:p>
            <a:pPr>
              <a:spcAft>
                <a:spcPts val="800"/>
              </a:spcAft>
              <a:defRPr sz="2000"/>
            </a:pPr>
            <a:r>
              <a:t>✓ 减少数据量，降低计算复杂度</a:t>
            </a:r>
          </a:p>
          <a:p>
            <a:pPr>
              <a:spcAft>
                <a:spcPts val="800"/>
              </a:spcAft>
              <a:defRPr sz="2000"/>
            </a:pPr>
            <a:r>
              <a:t>✓ 提取显著特征，增强鲁棒性</a:t>
            </a:r>
          </a:p>
          <a:p>
            <a:pPr>
              <a:spcAft>
                <a:spcPts val="800"/>
              </a:spcAft>
              <a:defRPr sz="2000"/>
            </a:pPr>
            <a:r>
              <a:t>✓ 控制过拟合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CNN完整结构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🏗️ CNN完整结构</a:t>
            </a:r>
          </a:p>
          <a:p>
            <a:pPr>
              <a:spcAft>
                <a:spcPts val="800"/>
              </a:spcAft>
              <a:defRPr sz="2000"/>
            </a:pPr>
            <a:r>
              <a:t>输入图像</a:t>
            </a:r>
          </a:p>
          <a:p>
            <a:pPr>
              <a:spcAft>
                <a:spcPts val="800"/>
              </a:spcAft>
              <a:defRPr sz="2000"/>
            </a:pPr>
            <a:r>
              <a:t>(32×32)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卷积层1   ← 6个5×5卷积核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池化层1   ← 2×2最大池化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卷积层2   ← 16个5×5卷积核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池化层2   ← 2×2最大池化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全连接层   ← 120神经元 → 84神经元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输出层    ← 10类数字分类</a:t>
            </a:r>
          </a:p>
          <a:p>
            <a:pPr>
              <a:spcAft>
                <a:spcPts val="800"/>
              </a:spcAft>
              <a:defRPr sz="2000"/>
            </a:pPr>
            <a:r>
              <a:t>这就是经典的 LeNet-5 网络！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手写数字识别流程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🔢 手写数字识别完整流程</a:t>
            </a:r>
          </a:p>
          <a:p>
            <a:pPr>
              <a:spcAft>
                <a:spcPts val="800"/>
              </a:spcAft>
              <a:defRPr sz="2000"/>
            </a:pPr>
            <a:r>
              <a:t>1️⃣ 输入手写数字图像 (28×28 灰度)</a:t>
            </a:r>
          </a:p>
          <a:p>
            <a:pPr>
              <a:spcAft>
                <a:spcPts val="800"/>
              </a:spcAft>
              <a:defRPr sz="2000"/>
            </a:pPr>
            <a:r>
              <a:t>手写 "7"</a:t>
            </a:r>
          </a:p>
          <a:p>
            <a:pPr>
              <a:spcAft>
                <a:spcPts val="800"/>
              </a:spcAft>
              <a:defRPr sz="2000"/>
            </a:pPr>
            <a:r>
              <a:t>2️⃣ CNN特征提取</a:t>
            </a:r>
          </a:p>
          <a:p>
            <a:pPr>
              <a:spcAft>
                <a:spcPts val="800"/>
              </a:spcAft>
              <a:defRPr sz="2000"/>
            </a:pPr>
            <a:r>
              <a:t>边缘 → 纹理 → 笔画 → 数字形状</a:t>
            </a:r>
          </a:p>
          <a:p>
            <a:pPr>
              <a:spcAft>
                <a:spcPts val="800"/>
              </a:spcAft>
              <a:defRPr sz="2000"/>
            </a:pPr>
            <a:r>
              <a:t>3️⃣ 分类输出</a:t>
            </a:r>
          </a:p>
          <a:p>
            <a:pPr>
              <a:spcAft>
                <a:spcPts val="800"/>
              </a:spcAft>
              <a:defRPr sz="2000"/>
            </a:pPr>
            <a:r>
              <a:t>[0.01, 0.02, 0.85, 0.05, ...]</a:t>
            </a:r>
          </a:p>
          <a:p>
            <a:pPr>
              <a:spcAft>
                <a:spcPts val="800"/>
              </a:spcAft>
              <a:defRPr sz="2000"/>
            </a:pPr>
            <a:r>
              <a:t>0    1    2     3</a:t>
            </a:r>
          </a:p>
          <a:p>
            <a:pPr>
              <a:spcAft>
                <a:spcPts val="800"/>
              </a:spcAft>
              <a:defRPr sz="2000"/>
            </a:pPr>
            <a:r>
              <a:t>↑</a:t>
            </a:r>
          </a:p>
          <a:p>
            <a:pPr>
              <a:spcAft>
                <a:spcPts val="800"/>
              </a:spcAft>
              <a:defRPr sz="2000"/>
            </a:pPr>
            <a:r>
              <a:t>最大概率 85%，识别为 "2"</a:t>
            </a:r>
          </a:p>
          <a:p>
            <a:pPr>
              <a:spcAft>
                <a:spcPts val="800"/>
              </a:spcAft>
              <a:defRPr sz="2000"/>
            </a:pPr>
            <a:r>
              <a:t>为什么CNN适合图像？</a:t>
            </a:r>
          </a:p>
          <a:p>
            <a:pPr>
              <a:spcAft>
                <a:spcPts val="800"/>
              </a:spcAft>
              <a:defRPr sz="2000"/>
            </a:pPr>
            <a:r>
              <a:t>✓ 局部连接：每个神经元只连接局部区域</a:t>
            </a:r>
          </a:p>
          <a:p>
            <a:pPr>
              <a:spcAft>
                <a:spcPts val="800"/>
              </a:spcAft>
              <a:defRPr sz="2000"/>
            </a:pPr>
            <a:r>
              <a:t>✓ 权值共享：一个卷积核在整个图像上共享权重</a:t>
            </a:r>
          </a:p>
          <a:p>
            <a:pPr>
              <a:spcAft>
                <a:spcPts val="800"/>
              </a:spcAft>
              <a:defRPr sz="2000"/>
            </a:pPr>
            <a:r>
              <a:t>✓ 平移不变：识别物体位置不影响</a:t>
            </a:r>
          </a:p>
          <a:p>
            <a:pPr>
              <a:spcAft>
                <a:spcPts val="800"/>
              </a:spcAft>
              <a:defRPr sz="2000"/>
            </a:pPr>
            <a:r>
              <a:t>✓ 参数少：比全连接网络少几个数量级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