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0"/>
            <a:ext cx="11277295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智启边缘，AI赋能万物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840480"/>
            <a:ext cx="1127729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FFFFFF"/>
                </a:solidFill>
              </a:defRPr>
            </a:pPr>
            <a:r>
              <a:t>ESP32S3嵌入式人工智能应用实战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30352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2026年春季学期 · 李茂奎老师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课程实践安排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188720"/>
          <a:ext cx="11277295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323"/>
                <a:gridCol w="2819323"/>
                <a:gridCol w="2819323"/>
                <a:gridCol w="2819326"/>
              </a:tblGrid>
              <a:tr h="731520"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FFFFFF"/>
                          </a:solidFill>
                        </a:defRPr>
                      </a:pPr>
                      <a:r>
                        <a:t>实验</a:t>
                      </a:r>
                    </a:p>
                  </a:txBody>
                  <a:tcPr>
                    <a:solidFill>
                      <a:srgbClr val="2C528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FFFFFF"/>
                          </a:solidFill>
                        </a:defRPr>
                      </a:pPr>
                      <a:r>
                        <a:t>内容</a:t>
                      </a:r>
                    </a:p>
                  </a:txBody>
                  <a:tcPr>
                    <a:solidFill>
                      <a:srgbClr val="2C528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FFFFFF"/>
                          </a:solidFill>
                        </a:defRPr>
                      </a:pPr>
                      <a:r>
                        <a:t>课时</a:t>
                      </a:r>
                    </a:p>
                  </a:txBody>
                  <a:tcPr>
                    <a:solidFill>
                      <a:srgbClr val="2C528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>
                          <a:solidFill>
                            <a:srgbClr val="FFFFFF"/>
                          </a:solidFill>
                        </a:defRPr>
                      </a:pPr>
                      <a:r>
                        <a:t>目标</a:t>
                      </a:r>
                    </a:p>
                  </a:txBody>
                  <a:tcPr>
                    <a:solidFill>
                      <a:srgbClr val="2C528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实验1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Arduino基础与GPIO控制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掌握开发环境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实验2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传感器数据采集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2h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I2C/SPI通信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实验3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Edge Impulse入门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平台使用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实验4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语音唤醒项目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4h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端到端部署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实验5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图像分类项目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4h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模型优化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实验6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综合项目答辩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2h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2D3748"/>
                          </a:solidFill>
                        </a:defRPr>
                      </a:pPr>
                      <a:r>
                        <a:t>成果展示</a:t>
                      </a:r>
                    </a:p>
                  </a:txBody>
                  <a:tcPr>
                    <a:solidFill>
                      <a:srgbClr val="F7FA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项目展示要求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交付物清单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☑ 源代码（GitHub仓库）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☑ 项目报告（原理+过程+结果）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☑ 演示视频（3-5分钟）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☑ 实物展示（现场演示）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评分维度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创新性 30%：功能/场景创新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完成度 30%：功能完整可运行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技术深度 20%：算法理解深度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展示效果 20%：文档+演示质量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学习资源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官方文档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ESP32-S3技术规格书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Arduino官方教程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Edge Impulse文档中心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108959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推荐书籍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56615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《TinyML：基于TensorFlow Lite》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《嵌入式深度学习》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92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社区资源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Espressif官方论坛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Arduino中文社区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Edge Impulse Discord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GitHub开源项目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总结与展望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核心收获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✓ 掌握ESP32S3开发技能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✓ 理解边缘AI工作原理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✓ 学会使用Edge Impulse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✓ 完成端到端AI项目部署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未来方向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多模态融合：语音+视觉+传感器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联邦学习：分布式训练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神经形态计算：更低功耗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大模型边缘化：端侧LLM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0"/>
            <a:ext cx="112772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演示完毕 谢谢观看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0"/>
            <a:ext cx="11277295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李茂奎老师</a:t>
            </a:r>
            <a:br/>
            <a:r>
              <a:t>2026年春季学期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77295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1A365D"/>
                </a:solidFill>
              </a:defRPr>
            </a:pPr>
            <a:r>
              <a:t>目录 CONTENTS</a:t>
            </a:r>
          </a:p>
        </p:txBody>
      </p:sp>
      <p:sp>
        <p:nvSpPr>
          <p:cNvPr id="3" name="Oval 2"/>
          <p:cNvSpPr/>
          <p:nvPr/>
        </p:nvSpPr>
        <p:spPr>
          <a:xfrm>
            <a:off x="731520" y="1645920"/>
            <a:ext cx="548640" cy="548640"/>
          </a:xfrm>
          <a:prstGeom prst="ellipse">
            <a:avLst/>
          </a:prstGeom>
          <a:solidFill>
            <a:srgbClr val="3182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737360"/>
            <a:ext cx="548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1737360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2D3748"/>
                </a:solidFill>
              </a:defRPr>
            </a:pPr>
            <a:r>
              <a:t>边缘AI时代机遇与挑战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468880"/>
            <a:ext cx="548640" cy="548640"/>
          </a:xfrm>
          <a:prstGeom prst="ellipse">
            <a:avLst/>
          </a:prstGeom>
          <a:solidFill>
            <a:srgbClr val="3182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560320"/>
            <a:ext cx="548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2560320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2D3748"/>
                </a:solidFill>
              </a:defRPr>
            </a:pPr>
            <a:r>
              <a:t>ESP32S3硬件平台解析</a:t>
            </a:r>
          </a:p>
        </p:txBody>
      </p:sp>
      <p:sp>
        <p:nvSpPr>
          <p:cNvPr id="9" name="Oval 8"/>
          <p:cNvSpPr/>
          <p:nvPr/>
        </p:nvSpPr>
        <p:spPr>
          <a:xfrm>
            <a:off x="731520" y="3291840"/>
            <a:ext cx="548640" cy="548640"/>
          </a:xfrm>
          <a:prstGeom prst="ellipse">
            <a:avLst/>
          </a:prstGeom>
          <a:solidFill>
            <a:srgbClr val="3182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3383280"/>
            <a:ext cx="548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3383280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2D3748"/>
                </a:solidFill>
              </a:defRPr>
            </a:pPr>
            <a:r>
              <a:t>Arduino开发环境搭建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4114800"/>
            <a:ext cx="548640" cy="548640"/>
          </a:xfrm>
          <a:prstGeom prst="ellipse">
            <a:avLst/>
          </a:prstGeom>
          <a:solidFill>
            <a:srgbClr val="3182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206240"/>
            <a:ext cx="548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4206240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2D3748"/>
                </a:solidFill>
              </a:defRPr>
            </a:pPr>
            <a:r>
              <a:t>Edge Impulse AI训练平台</a:t>
            </a:r>
          </a:p>
        </p:txBody>
      </p:sp>
      <p:sp>
        <p:nvSpPr>
          <p:cNvPr id="15" name="Oval 14"/>
          <p:cNvSpPr/>
          <p:nvPr/>
        </p:nvSpPr>
        <p:spPr>
          <a:xfrm>
            <a:off x="731520" y="4937760"/>
            <a:ext cx="548640" cy="548640"/>
          </a:xfrm>
          <a:prstGeom prst="ellipse">
            <a:avLst/>
          </a:prstGeom>
          <a:solidFill>
            <a:srgbClr val="3182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5029200"/>
            <a:ext cx="548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5029200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2D3748"/>
                </a:solidFill>
              </a:defRPr>
            </a:pPr>
            <a:r>
              <a:t>实战案例：语音/图像识别</a:t>
            </a:r>
          </a:p>
        </p:txBody>
      </p:sp>
      <p:sp>
        <p:nvSpPr>
          <p:cNvPr id="18" name="Oval 17"/>
          <p:cNvSpPr/>
          <p:nvPr/>
        </p:nvSpPr>
        <p:spPr>
          <a:xfrm>
            <a:off x="731520" y="5760720"/>
            <a:ext cx="548640" cy="548640"/>
          </a:xfrm>
          <a:prstGeom prst="ellipse">
            <a:avLst/>
          </a:prstGeom>
          <a:solidFill>
            <a:srgbClr val="3182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852160"/>
            <a:ext cx="548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852160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2D3748"/>
                </a:solidFill>
              </a:defRPr>
            </a:pPr>
            <a:r>
              <a:t>课程实践与项目展示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C5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0" b="1">
                <a:solidFill>
                  <a:srgbClr val="FFFFFF">
                    <a:lumMod val="70000"/>
                    <a:lumOff val="30000"/>
                  </a:srgbClr>
                </a:solidFill>
              </a:defRPr>
            </a:pPr>
            <a: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011680"/>
            <a:ext cx="11277295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边缘AI时代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>
                <a:solidFill>
                  <a:srgbClr val="FFFFFF"/>
                </a:solidFill>
              </a:defRPr>
            </a:pPr>
            <a:r>
              <a:t>Part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84048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FFFFFF"/>
                </a:solidFill>
              </a:defRPr>
            </a:pPr>
            <a:r>
              <a:t>1、什么是边缘AI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38912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FFFFFF"/>
                </a:solidFill>
              </a:defRPr>
            </a:pPr>
            <a:r>
              <a:t>2、为什么需要边缘计算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937759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FFFFFF"/>
                </a:solidFill>
              </a:defRPr>
            </a:pPr>
            <a:r>
              <a:t>3、典型应用场景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边缘AI概述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定义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边缘AI = 在终端设备上运行的AI推理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无需云端，本地完成智能决策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743199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市场趋势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20039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2025年市场规模：$150亿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56615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年复合增长率：25%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核心优势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低延迟：毫秒级响应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隐私保护：数据不出设备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低功耗：适合电池供电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离线可用：无需网络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ESP32S3硬件平台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芯片规格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双核Xtensa LX7（240MHz）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AI指令集加速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WiFi 4 + BLE 5.0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512KB SRAM + 8MB PSRAM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474719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开发板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1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ESP32-S3-DevKitC-1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2976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价格：~35元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66344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45个GPIO引脚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AI推理性能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TensorFlow Lite Micro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语音唤醒：&lt;50ms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图像分类：&lt;200ms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功耗：&lt;100mA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Arduino开发环境搭建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为什么选择Arduino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生态丰富：全球最大开源社区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学习曲线平缓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库支持完善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代码可移植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474719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环境搭建三步走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1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1. 安装Arduino IDE 2.0+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2976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2. 添加ESP32开发板支持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66344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3. 选择ESP32S3 Dev Module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第一个程序：Blink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void setup() {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  pinMode(LED_BUILTIN, OUTPUT);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}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void loop() {...}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Edge Impulse平台介绍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核心功能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数据采集：手机/开发板采集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信号处理：自动提取特征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模型训练：CNN/RNN/决策树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部署能力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模型优化：量化、剪枝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EON编译器：极致性能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一键部署：生成Arduino库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实战案例一：语音唤醒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项目目标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实现自定义唤醒词识别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示例："小智同学"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743199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硬件准备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20039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ESP32S3开发板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56615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INMP441麦克风模块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连接线若干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92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性能指标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识别准确率：&gt;95%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响应延迟：&lt;100ms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运行功耗：&lt;50mA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7920" y="3108959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软件流程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356615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1. Edge Impulse创建项目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39319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2. 采集唤醒词样本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429768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3. 训练→导出→部署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1127729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实战案例二：图像分类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项目目标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识别手势：石头/剪刀/布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377439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硬件准备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ESP32S3开发板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20039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ESP32-CAM（OV2640）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56615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或ESP32-S3-EYE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420624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训练数据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66344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每类手势100张图片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02920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数据增强：旋转/缩放/亮度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128016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C5282"/>
                </a:solidFill>
              </a:defRPr>
            </a:pPr>
            <a:r>
              <a:t>模型架构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173736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MobileNetV2轻量化CNN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1031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输入：96×96灰度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46887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参数量：&lt;100KB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834639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D3748"/>
                </a:solidFill>
              </a:defRPr>
            </a:pPr>
            <a:r>
              <a:t>• 推理时间：&lt;150ms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